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9" r:id="rId2"/>
  </p:sldMasterIdLst>
  <p:notesMasterIdLst>
    <p:notesMasterId r:id="rId28"/>
  </p:notesMasterIdLst>
  <p:sldIdLst>
    <p:sldId id="256" r:id="rId3"/>
    <p:sldId id="257" r:id="rId4"/>
    <p:sldId id="258" r:id="rId5"/>
    <p:sldId id="259" r:id="rId6"/>
    <p:sldId id="270" r:id="rId7"/>
    <p:sldId id="284" r:id="rId8"/>
    <p:sldId id="286" r:id="rId9"/>
    <p:sldId id="287" r:id="rId10"/>
    <p:sldId id="285" r:id="rId11"/>
    <p:sldId id="277" r:id="rId12"/>
    <p:sldId id="278" r:id="rId13"/>
    <p:sldId id="279" r:id="rId14"/>
    <p:sldId id="280" r:id="rId15"/>
    <p:sldId id="281" r:id="rId16"/>
    <p:sldId id="282" r:id="rId17"/>
    <p:sldId id="283" r:id="rId18"/>
    <p:sldId id="264" r:id="rId19"/>
    <p:sldId id="265" r:id="rId20"/>
    <p:sldId id="276" r:id="rId21"/>
    <p:sldId id="275" r:id="rId22"/>
    <p:sldId id="274" r:id="rId23"/>
    <p:sldId id="271" r:id="rId24"/>
    <p:sldId id="272" r:id="rId25"/>
    <p:sldId id="273" r:id="rId26"/>
    <p:sldId id="269" r:id="rId27"/>
  </p:sldIdLst>
  <p:sldSz cx="9144000" cy="5143500" type="screen16x9"/>
  <p:notesSz cx="6858000" cy="9144000"/>
  <p:embeddedFontLst>
    <p:embeddedFont>
      <p:font typeface="Nunito" pitchFamily="2" charset="77"/>
      <p:regular r:id="rId29"/>
      <p:bold r:id="rId30"/>
      <p:italic r:id="rId31"/>
      <p:boldItalic r:id="rId32"/>
    </p:embeddedFont>
    <p:embeddedFont>
      <p:font typeface="Nunito ExtraBold" panose="020F0502020204030204" pitchFamily="34" charset="0"/>
      <p:bold r:id="rId33"/>
      <p:italic r:id="rId34"/>
      <p:boldItalic r:id="rId35"/>
    </p:embeddedFont>
    <p:embeddedFont>
      <p:font typeface="Nunito SemiBold" panose="020F0502020204030204" pitchFamily="34"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4" roundtripDataSignature="AMtx7mh/nAqLJCi1C+QDJaFmL7xkd2z0z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4BDADC-21E5-4D12-8FE8-B6E381B4A7B8}">
  <a:tblStyle styleId="{264BDADC-21E5-4D12-8FE8-B6E381B4A7B8}" styleName="Table_0">
    <a:wholeTbl>
      <a:tcTxStyle b="off" i="off">
        <a:font>
          <a:latin typeface="Arial"/>
          <a:ea typeface="Arial"/>
          <a:cs typeface="Arial"/>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5B9BD5"/>
              </a:solidFill>
              <a:prstDash val="solid"/>
              <a:round/>
              <a:headEnd type="none" w="sm" len="sm"/>
              <a:tailEnd type="none" w="sm" len="sm"/>
            </a:ln>
          </a:top>
          <a:bottom>
            <a:ln w="12700" cap="flat" cmpd="sng">
              <a:solidFill>
                <a:srgbClr val="5B9BD5"/>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b="off" i="off"/>
      <a:tcStyle>
        <a:tcBdr/>
        <a:fill>
          <a:solidFill>
            <a:srgbClr val="5B9BD5">
              <a:alpha val="20000"/>
            </a:srgbClr>
          </a:solidFill>
        </a:fill>
      </a:tcStyle>
    </a:band1H>
    <a:band2H>
      <a:tcTxStyle b="off" i="off"/>
      <a:tcStyle>
        <a:tcBdr/>
      </a:tcStyle>
    </a:band2H>
    <a:band1V>
      <a:tcTxStyle b="off" i="off"/>
      <a:tcStyle>
        <a:tcBdr/>
        <a:fill>
          <a:solidFill>
            <a:srgbClr val="5B9BD5">
              <a:alpha val="20000"/>
            </a:srgbClr>
          </a:solidFill>
        </a:fill>
      </a:tcStyle>
    </a:band1V>
    <a:band2V>
      <a:tcTxStyle b="off" i="off"/>
      <a:tcStyle>
        <a:tcBdr/>
      </a:tcStyle>
    </a:band2V>
    <a:lastCol>
      <a:tcTxStyle b="on" i="off"/>
      <a:tcStyle>
        <a:tcBdr/>
      </a:tcStyle>
    </a:lastCol>
    <a:firstCol>
      <a:tcTxStyle b="on" i="off"/>
      <a:tcStyle>
        <a:tcBdr/>
      </a:tcStyle>
    </a:firstCol>
    <a:lastRow>
      <a:tcTxStyle b="on" i="off"/>
      <a:tcStyle>
        <a:tcBdr>
          <a:top>
            <a:ln w="12700" cap="flat" cmpd="sng">
              <a:solidFill>
                <a:srgbClr val="5B9BD5"/>
              </a:solidFill>
              <a:prstDash val="solid"/>
              <a:round/>
              <a:headEnd type="none" w="sm" len="sm"/>
              <a:tailEnd type="none" w="sm" len="sm"/>
            </a:ln>
          </a:top>
        </a:tcBdr>
        <a:fill>
          <a:solidFill>
            <a:srgbClr val="FFFFFF">
              <a:alpha val="0"/>
            </a:srgbClr>
          </a:solidFill>
        </a:fill>
      </a:tcStyle>
    </a:lastRow>
    <a:seCell>
      <a:tcTxStyle b="off" i="off"/>
      <a:tcStyle>
        <a:tcBdr/>
      </a:tcStyle>
    </a:seCell>
    <a:swCell>
      <a:tcTxStyle b="off" i="off"/>
      <a:tcStyle>
        <a:tcBdr/>
      </a:tcStyle>
    </a:swCell>
    <a:firstRow>
      <a:tcTxStyle b="on" i="off"/>
      <a:tcStyle>
        <a:tcBdr>
          <a:bottom>
            <a:ln w="12700" cap="flat" cmpd="sng">
              <a:solidFill>
                <a:srgbClr val="5B9BD5"/>
              </a:solidFill>
              <a:prstDash val="solid"/>
              <a:round/>
              <a:headEnd type="none" w="sm" len="sm"/>
              <a:tailEnd type="none" w="sm" len="sm"/>
            </a:ln>
          </a:bottom>
        </a:tcBdr>
        <a:fill>
          <a:solidFill>
            <a:srgbClr val="FFFFFF">
              <a:alpha val="0"/>
            </a:srgbClr>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4"/>
  </p:normalViewPr>
  <p:slideViewPr>
    <p:cSldViewPr snapToGrid="0">
      <p:cViewPr varScale="1">
        <p:scale>
          <a:sx n="120" d="100"/>
          <a:sy n="120" d="100"/>
        </p:scale>
        <p:origin x="200" y="5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2508d39905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g12508d39905_0_2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7A6105D3-F04A-6FAC-D9FA-1B6F1051349B}"/>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36106F20-F7AA-DA55-999C-FDDAFAAFFE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9F296792-3A5F-F602-E08B-A3E228A4233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67061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02C38AEF-5461-0F19-7ABF-67A11B964DF5}"/>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4E5DAFC2-685D-6EC3-4894-F235EDE895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4E2625F5-3027-033A-71FC-552BECDF058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843338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80B54757-ECDA-57F1-FAF2-DAA17EE14106}"/>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24762738-F2D7-2514-8937-7ABAE758C9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37179F30-A5A6-E155-E916-2C65A48B4F1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1338382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F96E7B1A-048E-DC3E-F107-648C6D1A00A6}"/>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11B3B938-FB99-EBEC-72AA-4CB5EFD9C4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88547999-F576-5F68-0D65-45CC0F893ED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432160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79E7E333-3415-0E79-B08D-3A6D3DBB5C63}"/>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8825AD4B-B830-5750-D51F-2ACC724789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C2DEFF74-4A1F-4985-4E56-D27208A2374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7976242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03A5D701-AE5D-2AFC-9D06-C3467683B634}"/>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A0E6835F-F269-D389-7E00-C37870E1EC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91B9ECC9-A338-DA0D-4336-6E645A37AB4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79884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9B59D19D-9A9F-4BA2-76D2-B14401C4705C}"/>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D2963F77-5A46-B50D-792D-788636D464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A7C814CF-0306-B2C9-1DA7-BCF433528DF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766782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0e9006cb6c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g10e9006cb6c_1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2508d39905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832D410B-EF32-47B5-9F56-B67B99EC3C18}"/>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23339CFE-8EC9-ECC2-9E2F-113035865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F49E8AEC-99C7-4E5C-02E3-0E8BF2ABE5E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61349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6A6B17AF-BC7C-5AC9-4D46-CC6C2FD0632D}"/>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8BFA66F6-0F95-6895-6FBC-78DACBA95F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E68CAFAB-DFDD-67F5-5D18-953EB10764C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0285767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75C01C2F-EF2B-7DD5-CCC5-C1CC1A9226D5}"/>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B641079E-F25D-FC55-511D-E6B2C1BB38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C930D84A-529B-6642-74EC-33349511884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581812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F179D121-7032-F773-1436-6BFA0B64D884}"/>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47F44861-711E-9F99-6D30-5BFAB7C9B8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24F013CD-A03A-46E8-9C18-5241D7D0B82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961808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77F5D0C8-4B4B-EBC5-BC71-2011A9345975}"/>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BE21EF84-5AAA-8470-DF03-63BB9CA139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E6F5BC9A-51C3-335A-9119-F1A02167732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326202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69ADE8F5-ABF3-A2C3-48F1-E92380876B44}"/>
            </a:ext>
          </a:extLst>
        </p:cNvPr>
        <p:cNvGrpSpPr/>
        <p:nvPr/>
      </p:nvGrpSpPr>
      <p:grpSpPr>
        <a:xfrm>
          <a:off x="0" y="0"/>
          <a:ext cx="0" cy="0"/>
          <a:chOff x="0" y="0"/>
          <a:chExt cx="0" cy="0"/>
        </a:xfrm>
      </p:grpSpPr>
      <p:sp>
        <p:nvSpPr>
          <p:cNvPr id="159" name="Google Shape;159;g12508d39905_0_162:notes">
            <a:extLst>
              <a:ext uri="{FF2B5EF4-FFF2-40B4-BE49-F238E27FC236}">
                <a16:creationId xmlns:a16="http://schemas.microsoft.com/office/drawing/2014/main" id="{D76EBC98-AC3F-237A-B08F-FED2377782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2508d39905_0_162:notes">
            <a:extLst>
              <a:ext uri="{FF2B5EF4-FFF2-40B4-BE49-F238E27FC236}">
                <a16:creationId xmlns:a16="http://schemas.microsoft.com/office/drawing/2014/main" id="{23CE594C-6812-D2D5-2E1D-3FC8D9240A7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632775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0ee00f67ea_0_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7" name="Google Shape;187;g10ee00f67ea_0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g10ee00f67ea_0_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strike="noStrike" cap="none">
                <a:solidFill>
                  <a:schemeClr val="dk1"/>
                </a:solidFill>
                <a:latin typeface="Calibri"/>
                <a:ea typeface="Calibri"/>
                <a:cs typeface="Calibri"/>
                <a:sym typeface="Calibri"/>
              </a:rPr>
              <a:t>25</a:t>
            </a:fld>
            <a:endParaRPr sz="1200" b="0" i="0" u="none" strike="noStrike" cap="none">
              <a:solidFill>
                <a:schemeClr val="dk1"/>
              </a:solidFill>
              <a:latin typeface="Calibri"/>
              <a:ea typeface="Calibri"/>
              <a:cs typeface="Calibri"/>
              <a:sym typeface="Calibri"/>
            </a:endParaRPr>
          </a:p>
        </p:txBody>
      </p:sp>
      <p:sp>
        <p:nvSpPr>
          <p:cNvPr id="189" name="Google Shape;189;g10ee00f67ea_0_55:notes"/>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Proprietary content. ©Great Learning. All Rights Reserved. Unauthorized use or distribution prohibited</a:t>
            </a:r>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0e9006cb6c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10e9006cb6c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2508d3990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12508d39905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a:extLst>
            <a:ext uri="{FF2B5EF4-FFF2-40B4-BE49-F238E27FC236}">
              <a16:creationId xmlns:a16="http://schemas.microsoft.com/office/drawing/2014/main" id="{6025DF66-D89F-D8E2-2C41-9B9FAB6084B0}"/>
            </a:ext>
          </a:extLst>
        </p:cNvPr>
        <p:cNvGrpSpPr/>
        <p:nvPr/>
      </p:nvGrpSpPr>
      <p:grpSpPr>
        <a:xfrm>
          <a:off x="0" y="0"/>
          <a:ext cx="0" cy="0"/>
          <a:chOff x="0" y="0"/>
          <a:chExt cx="0" cy="0"/>
        </a:xfrm>
      </p:grpSpPr>
      <p:sp>
        <p:nvSpPr>
          <p:cNvPr id="121" name="Google Shape;121;g12508d39905_0_1:notes">
            <a:extLst>
              <a:ext uri="{FF2B5EF4-FFF2-40B4-BE49-F238E27FC236}">
                <a16:creationId xmlns:a16="http://schemas.microsoft.com/office/drawing/2014/main" id="{10CB6466-2329-0B6F-E1D4-A179BDAA6C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12508d39905_0_1:notes">
            <a:extLst>
              <a:ext uri="{FF2B5EF4-FFF2-40B4-BE49-F238E27FC236}">
                <a16:creationId xmlns:a16="http://schemas.microsoft.com/office/drawing/2014/main" id="{36637869-04C6-422F-54F4-D92D861440D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32426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3CF0B148-D549-E2AB-A7FD-FA8679727A5C}"/>
            </a:ext>
          </a:extLst>
        </p:cNvPr>
        <p:cNvGrpSpPr/>
        <p:nvPr/>
      </p:nvGrpSpPr>
      <p:grpSpPr>
        <a:xfrm>
          <a:off x="0" y="0"/>
          <a:ext cx="0" cy="0"/>
          <a:chOff x="0" y="0"/>
          <a:chExt cx="0" cy="0"/>
        </a:xfrm>
      </p:grpSpPr>
      <p:sp>
        <p:nvSpPr>
          <p:cNvPr id="127" name="Google Shape;127;g12508d39905_0_54:notes">
            <a:extLst>
              <a:ext uri="{FF2B5EF4-FFF2-40B4-BE49-F238E27FC236}">
                <a16:creationId xmlns:a16="http://schemas.microsoft.com/office/drawing/2014/main" id="{BB16AB63-6EA8-FBB3-8871-578A80FFBF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2508d39905_0_54:notes">
            <a:extLst>
              <a:ext uri="{FF2B5EF4-FFF2-40B4-BE49-F238E27FC236}">
                <a16:creationId xmlns:a16="http://schemas.microsoft.com/office/drawing/2014/main" id="{F042719A-68B7-E43B-562B-501A8C5399E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19141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393F3E3-BED2-215D-5874-7F6B05E6C116}"/>
            </a:ext>
          </a:extLst>
        </p:cNvPr>
        <p:cNvGrpSpPr/>
        <p:nvPr/>
      </p:nvGrpSpPr>
      <p:grpSpPr>
        <a:xfrm>
          <a:off x="0" y="0"/>
          <a:ext cx="0" cy="0"/>
          <a:chOff x="0" y="0"/>
          <a:chExt cx="0" cy="0"/>
        </a:xfrm>
      </p:grpSpPr>
      <p:sp>
        <p:nvSpPr>
          <p:cNvPr id="127" name="Google Shape;127;g12508d39905_0_54:notes">
            <a:extLst>
              <a:ext uri="{FF2B5EF4-FFF2-40B4-BE49-F238E27FC236}">
                <a16:creationId xmlns:a16="http://schemas.microsoft.com/office/drawing/2014/main" id="{B1B496DC-D3E9-D8BE-CD63-59E71DB997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2508d39905_0_54:notes">
            <a:extLst>
              <a:ext uri="{FF2B5EF4-FFF2-40B4-BE49-F238E27FC236}">
                <a16:creationId xmlns:a16="http://schemas.microsoft.com/office/drawing/2014/main" id="{201EFC02-03BC-D4CF-ACBF-4A10AC98F67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273708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1E05DC3-E203-5EA1-6C0C-62133276BBBD}"/>
            </a:ext>
          </a:extLst>
        </p:cNvPr>
        <p:cNvGrpSpPr/>
        <p:nvPr/>
      </p:nvGrpSpPr>
      <p:grpSpPr>
        <a:xfrm>
          <a:off x="0" y="0"/>
          <a:ext cx="0" cy="0"/>
          <a:chOff x="0" y="0"/>
          <a:chExt cx="0" cy="0"/>
        </a:xfrm>
      </p:grpSpPr>
      <p:sp>
        <p:nvSpPr>
          <p:cNvPr id="127" name="Google Shape;127;g12508d39905_0_54:notes">
            <a:extLst>
              <a:ext uri="{FF2B5EF4-FFF2-40B4-BE49-F238E27FC236}">
                <a16:creationId xmlns:a16="http://schemas.microsoft.com/office/drawing/2014/main" id="{7C379C56-2BB3-8215-B312-85F63E75A1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2508d39905_0_54:notes">
            <a:extLst>
              <a:ext uri="{FF2B5EF4-FFF2-40B4-BE49-F238E27FC236}">
                <a16:creationId xmlns:a16="http://schemas.microsoft.com/office/drawing/2014/main" id="{4E3C59F9-F935-E18C-63F3-F3B1B4A16E7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99631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2996F715-59B2-6AA9-2C71-B294D80D0367}"/>
            </a:ext>
          </a:extLst>
        </p:cNvPr>
        <p:cNvGrpSpPr/>
        <p:nvPr/>
      </p:nvGrpSpPr>
      <p:grpSpPr>
        <a:xfrm>
          <a:off x="0" y="0"/>
          <a:ext cx="0" cy="0"/>
          <a:chOff x="0" y="0"/>
          <a:chExt cx="0" cy="0"/>
        </a:xfrm>
      </p:grpSpPr>
      <p:sp>
        <p:nvSpPr>
          <p:cNvPr id="127" name="Google Shape;127;g12508d39905_0_54:notes">
            <a:extLst>
              <a:ext uri="{FF2B5EF4-FFF2-40B4-BE49-F238E27FC236}">
                <a16:creationId xmlns:a16="http://schemas.microsoft.com/office/drawing/2014/main" id="{2A970AC9-DFC8-07C5-884E-315B7B4F23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2508d39905_0_54:notes">
            <a:extLst>
              <a:ext uri="{FF2B5EF4-FFF2-40B4-BE49-F238E27FC236}">
                <a16:creationId xmlns:a16="http://schemas.microsoft.com/office/drawing/2014/main" id="{3AF2B5F3-96F3-86AA-7C7E-9DA1A5831AC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97002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ge1a9588eba_0_9"/>
          <p:cNvSpPr txBox="1">
            <a:spLocks noGrp="1"/>
          </p:cNvSpPr>
          <p:nvPr>
            <p:ph type="ctrTitle"/>
          </p:nvPr>
        </p:nvSpPr>
        <p:spPr>
          <a:xfrm>
            <a:off x="2210208" y="744575"/>
            <a:ext cx="6622200" cy="2052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1pPr>
            <a:lvl2pPr lvl="1"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2pPr>
            <a:lvl3pPr lvl="2"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3pPr>
            <a:lvl4pPr lvl="3"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4pPr>
            <a:lvl5pPr lvl="4"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5pPr>
            <a:lvl6pPr lvl="5"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6pPr>
            <a:lvl7pPr lvl="6"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7pPr>
            <a:lvl8pPr lvl="7"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8pPr>
            <a:lvl9pPr lvl="8"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9pPr>
          </a:lstStyle>
          <a:p>
            <a:endParaRPr/>
          </a:p>
        </p:txBody>
      </p:sp>
      <p:sp>
        <p:nvSpPr>
          <p:cNvPr id="16" name="Google Shape;16;ge1a9588eba_0_9"/>
          <p:cNvSpPr txBox="1">
            <a:spLocks noGrp="1"/>
          </p:cNvSpPr>
          <p:nvPr>
            <p:ph type="subTitle" idx="1"/>
          </p:nvPr>
        </p:nvSpPr>
        <p:spPr>
          <a:xfrm>
            <a:off x="2210202" y="2834125"/>
            <a:ext cx="6622200" cy="7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1pPr>
            <a:lvl2pPr lvl="1"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2pPr>
            <a:lvl3pPr lvl="2"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3pPr>
            <a:lvl4pPr lvl="3"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4pPr>
            <a:lvl5pPr lvl="4"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5pPr>
            <a:lvl6pPr lvl="5"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6pPr>
            <a:lvl7pPr lvl="6"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7pPr>
            <a:lvl8pPr lvl="7"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8pPr>
            <a:lvl9pPr lvl="8"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7"/>
        <p:cNvGrpSpPr/>
        <p:nvPr/>
      </p:nvGrpSpPr>
      <p:grpSpPr>
        <a:xfrm>
          <a:off x="0" y="0"/>
          <a:ext cx="0" cy="0"/>
          <a:chOff x="0" y="0"/>
          <a:chExt cx="0" cy="0"/>
        </a:xfrm>
      </p:grpSpPr>
      <p:sp>
        <p:nvSpPr>
          <p:cNvPr id="48" name="Google Shape;48;ge1a9588eba_0_42"/>
          <p:cNvSpPr/>
          <p:nvPr/>
        </p:nvSpPr>
        <p:spPr>
          <a:xfrm>
            <a:off x="1" y="-335"/>
            <a:ext cx="9144600" cy="5143800"/>
          </a:xfrm>
          <a:prstGeom prst="rect">
            <a:avLst/>
          </a:prstGeom>
          <a:solidFill>
            <a:srgbClr val="0E39A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pic>
        <p:nvPicPr>
          <p:cNvPr id="49" name="Google Shape;49;ge1a9588eba_0_42" descr="A close up of a logo&#10;&#10;Description automatically generated"/>
          <p:cNvPicPr preferRelativeResize="0"/>
          <p:nvPr/>
        </p:nvPicPr>
        <p:blipFill rotWithShape="1">
          <a:blip r:embed="rId2">
            <a:alphaModFix/>
          </a:blip>
          <a:srcRect l="42816" t="18358" r="37296" b="19151"/>
          <a:stretch/>
        </p:blipFill>
        <p:spPr>
          <a:xfrm>
            <a:off x="6052536" y="514443"/>
            <a:ext cx="2095112" cy="3703320"/>
          </a:xfrm>
          <a:prstGeom prst="rect">
            <a:avLst/>
          </a:prstGeom>
          <a:noFill/>
          <a:ln>
            <a:noFill/>
          </a:ln>
        </p:spPr>
      </p:pic>
      <p:sp>
        <p:nvSpPr>
          <p:cNvPr id="50" name="Google Shape;50;ge1a9588eba_0_42"/>
          <p:cNvSpPr txBox="1">
            <a:spLocks noGrp="1"/>
          </p:cNvSpPr>
          <p:nvPr>
            <p:ph type="title"/>
          </p:nvPr>
        </p:nvSpPr>
        <p:spPr>
          <a:xfrm>
            <a:off x="70129" y="6703219"/>
            <a:ext cx="15008700" cy="697800"/>
          </a:xfrm>
          <a:prstGeom prst="rect">
            <a:avLst/>
          </a:prstGeom>
          <a:noFill/>
          <a:ln>
            <a:noFill/>
          </a:ln>
        </p:spPr>
        <p:txBody>
          <a:bodyPr spcFirstLastPara="1" wrap="square" lIns="0" tIns="12850" rIns="0" bIns="0" anchor="t" anchorCtr="0">
            <a:noAutofit/>
          </a:bodyPr>
          <a:lstStyle>
            <a:lvl1pPr marR="0" lvl="0" algn="l">
              <a:lnSpc>
                <a:spcPct val="100000"/>
              </a:lnSpc>
              <a:spcBef>
                <a:spcPts val="0"/>
              </a:spcBef>
              <a:spcAft>
                <a:spcPts val="0"/>
              </a:spcAft>
              <a:buSzPts val="2200"/>
              <a:buNone/>
              <a:defRPr sz="2400" b="0" i="0" u="none" strike="noStrike" cap="none">
                <a:solidFill>
                  <a:srgbClr val="000000"/>
                </a:solidFill>
                <a:latin typeface="Arial"/>
                <a:ea typeface="Arial"/>
                <a:cs typeface="Arial"/>
                <a:sym typeface="Arial"/>
              </a:defRPr>
            </a:lvl1pPr>
            <a:lvl2pPr marR="0" lvl="1"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9pPr>
          </a:lstStyle>
          <a:p>
            <a:endParaRPr/>
          </a:p>
        </p:txBody>
      </p:sp>
      <p:sp>
        <p:nvSpPr>
          <p:cNvPr id="51" name="Google Shape;51;ge1a9588eba_0_42"/>
          <p:cNvSpPr txBox="1"/>
          <p:nvPr/>
        </p:nvSpPr>
        <p:spPr>
          <a:xfrm>
            <a:off x="334565" y="1676232"/>
            <a:ext cx="4372800" cy="17907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chemeClr val="dk1"/>
              </a:buClr>
              <a:buSzPts val="4500"/>
              <a:buFont typeface="Calibri"/>
              <a:buNone/>
            </a:pPr>
            <a:r>
              <a:rPr lang="en" sz="3300" b="0" i="0" u="none" strike="noStrike" cap="none">
                <a:solidFill>
                  <a:schemeClr val="lt1"/>
                </a:solidFill>
                <a:latin typeface="Nunito ExtraBold"/>
                <a:ea typeface="Nunito ExtraBold"/>
                <a:cs typeface="Nunito ExtraBold"/>
                <a:sym typeface="Nunito ExtraBold"/>
              </a:rPr>
              <a:t>Happy Learning !</a:t>
            </a:r>
            <a:endParaRPr sz="3300" b="0" i="0" u="none" strike="noStrike" cap="none">
              <a:solidFill>
                <a:schemeClr val="lt1"/>
              </a:solidFill>
              <a:latin typeface="Nunito ExtraBold"/>
              <a:ea typeface="Nunito ExtraBold"/>
              <a:cs typeface="Nunito ExtraBold"/>
              <a:sym typeface="Nunito ExtraBold"/>
            </a:endParaRPr>
          </a:p>
        </p:txBody>
      </p:sp>
      <p:pic>
        <p:nvPicPr>
          <p:cNvPr id="52" name="Google Shape;52;ge1a9588eba_0_42"/>
          <p:cNvPicPr preferRelativeResize="0"/>
          <p:nvPr/>
        </p:nvPicPr>
        <p:blipFill rotWithShape="1">
          <a:blip r:embed="rId3">
            <a:alphaModFix/>
          </a:blip>
          <a:srcRect/>
          <a:stretch/>
        </p:blipFill>
        <p:spPr>
          <a:xfrm>
            <a:off x="295874" y="683275"/>
            <a:ext cx="3757725" cy="8258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62"/>
        <p:cNvGrpSpPr/>
        <p:nvPr/>
      </p:nvGrpSpPr>
      <p:grpSpPr>
        <a:xfrm>
          <a:off x="0" y="0"/>
          <a:ext cx="0" cy="0"/>
          <a:chOff x="0" y="0"/>
          <a:chExt cx="0" cy="0"/>
        </a:xfrm>
      </p:grpSpPr>
      <p:sp>
        <p:nvSpPr>
          <p:cNvPr id="63" name="Google Shape;63;g10ee00f67ea_0_104"/>
          <p:cNvSpPr/>
          <p:nvPr/>
        </p:nvSpPr>
        <p:spPr>
          <a:xfrm>
            <a:off x="1" y="-335"/>
            <a:ext cx="9144600" cy="5143800"/>
          </a:xfrm>
          <a:prstGeom prst="rect">
            <a:avLst/>
          </a:prstGeom>
          <a:solidFill>
            <a:srgbClr val="0E39A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pic>
        <p:nvPicPr>
          <p:cNvPr id="64" name="Google Shape;64;g10ee00f67ea_0_104" descr="A close up of a logo&#10;&#10;Description automatically generated"/>
          <p:cNvPicPr preferRelativeResize="0"/>
          <p:nvPr/>
        </p:nvPicPr>
        <p:blipFill rotWithShape="1">
          <a:blip r:embed="rId2">
            <a:alphaModFix/>
          </a:blip>
          <a:srcRect l="42816" t="18358" r="37296" b="19151"/>
          <a:stretch/>
        </p:blipFill>
        <p:spPr>
          <a:xfrm>
            <a:off x="6052536" y="514443"/>
            <a:ext cx="2095112" cy="3703320"/>
          </a:xfrm>
          <a:prstGeom prst="rect">
            <a:avLst/>
          </a:prstGeom>
          <a:noFill/>
          <a:ln>
            <a:noFill/>
          </a:ln>
        </p:spPr>
      </p:pic>
      <p:sp>
        <p:nvSpPr>
          <p:cNvPr id="65" name="Google Shape;65;g10ee00f67ea_0_104"/>
          <p:cNvSpPr txBox="1">
            <a:spLocks noGrp="1"/>
          </p:cNvSpPr>
          <p:nvPr>
            <p:ph type="title"/>
          </p:nvPr>
        </p:nvSpPr>
        <p:spPr>
          <a:xfrm>
            <a:off x="70129" y="6703219"/>
            <a:ext cx="15008700" cy="697800"/>
          </a:xfrm>
          <a:prstGeom prst="rect">
            <a:avLst/>
          </a:prstGeom>
          <a:noFill/>
          <a:ln>
            <a:noFill/>
          </a:ln>
        </p:spPr>
        <p:txBody>
          <a:bodyPr spcFirstLastPara="1" wrap="square" lIns="0" tIns="12850" rIns="0" bIns="0" anchor="t" anchorCtr="0">
            <a:noAutofit/>
          </a:bodyPr>
          <a:lstStyle>
            <a:lvl1pPr marR="0" lvl="0" algn="l">
              <a:lnSpc>
                <a:spcPct val="100000"/>
              </a:lnSpc>
              <a:spcBef>
                <a:spcPts val="0"/>
              </a:spcBef>
              <a:spcAft>
                <a:spcPts val="0"/>
              </a:spcAft>
              <a:buSzPts val="2200"/>
              <a:buNone/>
              <a:defRPr sz="2400" b="0" i="0" u="none" strike="noStrike" cap="none">
                <a:solidFill>
                  <a:srgbClr val="000000"/>
                </a:solidFill>
                <a:latin typeface="Arial"/>
                <a:ea typeface="Arial"/>
                <a:cs typeface="Arial"/>
                <a:sym typeface="Arial"/>
              </a:defRPr>
            </a:lvl1pPr>
            <a:lvl2pPr marR="0" lvl="1"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9pPr>
          </a:lstStyle>
          <a:p>
            <a:endParaRPr/>
          </a:p>
        </p:txBody>
      </p:sp>
      <p:sp>
        <p:nvSpPr>
          <p:cNvPr id="66" name="Google Shape;66;g10ee00f67ea_0_104"/>
          <p:cNvSpPr txBox="1"/>
          <p:nvPr/>
        </p:nvSpPr>
        <p:spPr>
          <a:xfrm>
            <a:off x="334565" y="1676232"/>
            <a:ext cx="4372800" cy="17907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chemeClr val="dk1"/>
              </a:buClr>
              <a:buSzPts val="4500"/>
              <a:buFont typeface="Calibri"/>
              <a:buNone/>
            </a:pPr>
            <a:r>
              <a:rPr lang="en" sz="3300" b="0" i="0" u="none" strike="noStrike" cap="none">
                <a:solidFill>
                  <a:schemeClr val="lt1"/>
                </a:solidFill>
                <a:latin typeface="Nunito ExtraBold"/>
                <a:ea typeface="Nunito ExtraBold"/>
                <a:cs typeface="Nunito ExtraBold"/>
                <a:sym typeface="Nunito ExtraBold"/>
              </a:rPr>
              <a:t>Happy Learning !</a:t>
            </a:r>
            <a:endParaRPr sz="3300" b="0" i="0" u="none" strike="noStrike" cap="none">
              <a:solidFill>
                <a:schemeClr val="lt1"/>
              </a:solidFill>
              <a:latin typeface="Nunito ExtraBold"/>
              <a:ea typeface="Nunito ExtraBold"/>
              <a:cs typeface="Nunito ExtraBold"/>
              <a:sym typeface="Nunito ExtraBold"/>
            </a:endParaRPr>
          </a:p>
        </p:txBody>
      </p:sp>
      <p:pic>
        <p:nvPicPr>
          <p:cNvPr id="67" name="Google Shape;67;g10ee00f67ea_0_104"/>
          <p:cNvPicPr preferRelativeResize="0"/>
          <p:nvPr/>
        </p:nvPicPr>
        <p:blipFill rotWithShape="1">
          <a:blip r:embed="rId3">
            <a:alphaModFix/>
          </a:blip>
          <a:srcRect/>
          <a:stretch/>
        </p:blipFill>
        <p:spPr>
          <a:xfrm>
            <a:off x="421875" y="769949"/>
            <a:ext cx="3071452" cy="12612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8"/>
        <p:cNvGrpSpPr/>
        <p:nvPr/>
      </p:nvGrpSpPr>
      <p:grpSpPr>
        <a:xfrm>
          <a:off x="0" y="0"/>
          <a:ext cx="0" cy="0"/>
          <a:chOff x="0" y="0"/>
          <a:chExt cx="0" cy="0"/>
        </a:xfrm>
      </p:grpSpPr>
      <p:sp>
        <p:nvSpPr>
          <p:cNvPr id="69" name="Google Shape;69;g10ee00f67ea_0_71"/>
          <p:cNvSpPr txBox="1">
            <a:spLocks noGrp="1"/>
          </p:cNvSpPr>
          <p:nvPr>
            <p:ph type="ctrTitle"/>
          </p:nvPr>
        </p:nvSpPr>
        <p:spPr>
          <a:xfrm>
            <a:off x="2210208" y="744575"/>
            <a:ext cx="6622200" cy="2052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1pPr>
            <a:lvl2pPr lvl="1"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2pPr>
            <a:lvl3pPr lvl="2"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3pPr>
            <a:lvl4pPr lvl="3"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4pPr>
            <a:lvl5pPr lvl="4"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5pPr>
            <a:lvl6pPr lvl="5"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6pPr>
            <a:lvl7pPr lvl="6"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7pPr>
            <a:lvl8pPr lvl="7"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8pPr>
            <a:lvl9pPr lvl="8" algn="l">
              <a:lnSpc>
                <a:spcPct val="100000"/>
              </a:lnSpc>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9pPr>
          </a:lstStyle>
          <a:p>
            <a:endParaRPr/>
          </a:p>
        </p:txBody>
      </p:sp>
      <p:sp>
        <p:nvSpPr>
          <p:cNvPr id="70" name="Google Shape;70;g10ee00f67ea_0_71"/>
          <p:cNvSpPr txBox="1">
            <a:spLocks noGrp="1"/>
          </p:cNvSpPr>
          <p:nvPr>
            <p:ph type="subTitle" idx="1"/>
          </p:nvPr>
        </p:nvSpPr>
        <p:spPr>
          <a:xfrm>
            <a:off x="2210202" y="2834125"/>
            <a:ext cx="6622200" cy="7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1pPr>
            <a:lvl2pPr lvl="1"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2pPr>
            <a:lvl3pPr lvl="2"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3pPr>
            <a:lvl4pPr lvl="3"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4pPr>
            <a:lvl5pPr lvl="4"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5pPr>
            <a:lvl6pPr lvl="5"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6pPr>
            <a:lvl7pPr lvl="6"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7pPr>
            <a:lvl8pPr lvl="7"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8pPr>
            <a:lvl9pPr lvl="8" algn="l">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g10ee00f67ea_0_7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E39A9"/>
              </a:buClr>
              <a:buSzPts val="3600"/>
              <a:buNone/>
              <a:defRPr sz="3600">
                <a:solidFill>
                  <a:srgbClr val="0E39A9"/>
                </a:solidFill>
              </a:defRPr>
            </a:lvl1pPr>
            <a:lvl2pPr lvl="1" algn="l">
              <a:lnSpc>
                <a:spcPct val="100000"/>
              </a:lnSpc>
              <a:spcBef>
                <a:spcPts val="0"/>
              </a:spcBef>
              <a:spcAft>
                <a:spcPts val="0"/>
              </a:spcAft>
              <a:buClr>
                <a:srgbClr val="0E39A9"/>
              </a:buClr>
              <a:buSzPts val="3600"/>
              <a:buNone/>
              <a:defRPr sz="3600">
                <a:solidFill>
                  <a:srgbClr val="0E39A9"/>
                </a:solidFill>
              </a:defRPr>
            </a:lvl2pPr>
            <a:lvl3pPr lvl="2" algn="l">
              <a:lnSpc>
                <a:spcPct val="100000"/>
              </a:lnSpc>
              <a:spcBef>
                <a:spcPts val="0"/>
              </a:spcBef>
              <a:spcAft>
                <a:spcPts val="0"/>
              </a:spcAft>
              <a:buClr>
                <a:srgbClr val="0E39A9"/>
              </a:buClr>
              <a:buSzPts val="3600"/>
              <a:buNone/>
              <a:defRPr sz="3600">
                <a:solidFill>
                  <a:srgbClr val="0E39A9"/>
                </a:solidFill>
              </a:defRPr>
            </a:lvl3pPr>
            <a:lvl4pPr lvl="3" algn="l">
              <a:lnSpc>
                <a:spcPct val="100000"/>
              </a:lnSpc>
              <a:spcBef>
                <a:spcPts val="0"/>
              </a:spcBef>
              <a:spcAft>
                <a:spcPts val="0"/>
              </a:spcAft>
              <a:buClr>
                <a:srgbClr val="0E39A9"/>
              </a:buClr>
              <a:buSzPts val="3600"/>
              <a:buNone/>
              <a:defRPr sz="3600">
                <a:solidFill>
                  <a:srgbClr val="0E39A9"/>
                </a:solidFill>
              </a:defRPr>
            </a:lvl4pPr>
            <a:lvl5pPr lvl="4" algn="l">
              <a:lnSpc>
                <a:spcPct val="100000"/>
              </a:lnSpc>
              <a:spcBef>
                <a:spcPts val="0"/>
              </a:spcBef>
              <a:spcAft>
                <a:spcPts val="0"/>
              </a:spcAft>
              <a:buClr>
                <a:srgbClr val="0E39A9"/>
              </a:buClr>
              <a:buSzPts val="3600"/>
              <a:buNone/>
              <a:defRPr sz="3600">
                <a:solidFill>
                  <a:srgbClr val="0E39A9"/>
                </a:solidFill>
              </a:defRPr>
            </a:lvl5pPr>
            <a:lvl6pPr lvl="5" algn="l">
              <a:lnSpc>
                <a:spcPct val="100000"/>
              </a:lnSpc>
              <a:spcBef>
                <a:spcPts val="0"/>
              </a:spcBef>
              <a:spcAft>
                <a:spcPts val="0"/>
              </a:spcAft>
              <a:buClr>
                <a:srgbClr val="0E39A9"/>
              </a:buClr>
              <a:buSzPts val="3600"/>
              <a:buNone/>
              <a:defRPr sz="3600">
                <a:solidFill>
                  <a:srgbClr val="0E39A9"/>
                </a:solidFill>
              </a:defRPr>
            </a:lvl6pPr>
            <a:lvl7pPr lvl="6" algn="l">
              <a:lnSpc>
                <a:spcPct val="100000"/>
              </a:lnSpc>
              <a:spcBef>
                <a:spcPts val="0"/>
              </a:spcBef>
              <a:spcAft>
                <a:spcPts val="0"/>
              </a:spcAft>
              <a:buClr>
                <a:srgbClr val="0E39A9"/>
              </a:buClr>
              <a:buSzPts val="3600"/>
              <a:buNone/>
              <a:defRPr sz="3600">
                <a:solidFill>
                  <a:srgbClr val="0E39A9"/>
                </a:solidFill>
              </a:defRPr>
            </a:lvl7pPr>
            <a:lvl8pPr lvl="7" algn="l">
              <a:lnSpc>
                <a:spcPct val="100000"/>
              </a:lnSpc>
              <a:spcBef>
                <a:spcPts val="0"/>
              </a:spcBef>
              <a:spcAft>
                <a:spcPts val="0"/>
              </a:spcAft>
              <a:buClr>
                <a:srgbClr val="0E39A9"/>
              </a:buClr>
              <a:buSzPts val="3600"/>
              <a:buNone/>
              <a:defRPr sz="3600">
                <a:solidFill>
                  <a:srgbClr val="0E39A9"/>
                </a:solidFill>
              </a:defRPr>
            </a:lvl8pPr>
            <a:lvl9pPr lvl="8" algn="l">
              <a:lnSpc>
                <a:spcPct val="100000"/>
              </a:lnSpc>
              <a:spcBef>
                <a:spcPts val="0"/>
              </a:spcBef>
              <a:spcAft>
                <a:spcPts val="0"/>
              </a:spcAft>
              <a:buClr>
                <a:srgbClr val="0E39A9"/>
              </a:buClr>
              <a:buSzPts val="3600"/>
              <a:buNone/>
              <a:defRPr sz="3600">
                <a:solidFill>
                  <a:srgbClr val="0E39A9"/>
                </a:solidFill>
              </a:defRPr>
            </a:lvl9pPr>
          </a:lstStyle>
          <a:p>
            <a:endParaRPr/>
          </a:p>
        </p:txBody>
      </p:sp>
      <p:sp>
        <p:nvSpPr>
          <p:cNvPr id="73" name="Google Shape;73;g10ee00f67ea_0_74"/>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4"/>
        <p:cNvGrpSpPr/>
        <p:nvPr/>
      </p:nvGrpSpPr>
      <p:grpSpPr>
        <a:xfrm>
          <a:off x="0" y="0"/>
          <a:ext cx="0" cy="0"/>
          <a:chOff x="0" y="0"/>
          <a:chExt cx="0" cy="0"/>
        </a:xfrm>
      </p:grpSpPr>
      <p:sp>
        <p:nvSpPr>
          <p:cNvPr id="75" name="Google Shape;75;g10ee00f67ea_0_77"/>
          <p:cNvSpPr txBox="1">
            <a:spLocks noGrp="1"/>
          </p:cNvSpPr>
          <p:nvPr>
            <p:ph type="title"/>
          </p:nvPr>
        </p:nvSpPr>
        <p:spPr>
          <a:xfrm>
            <a:off x="202550" y="289279"/>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76" name="Google Shape;76;g10ee00f67ea_0_77"/>
          <p:cNvSpPr txBox="1">
            <a:spLocks noGrp="1"/>
          </p:cNvSpPr>
          <p:nvPr>
            <p:ph type="body" idx="1"/>
          </p:nvPr>
        </p:nvSpPr>
        <p:spPr>
          <a:xfrm>
            <a:off x="202550" y="861975"/>
            <a:ext cx="8629800" cy="3706800"/>
          </a:xfrm>
          <a:prstGeom prst="rect">
            <a:avLst/>
          </a:prstGeom>
          <a:noFill/>
          <a:ln>
            <a:noFill/>
          </a:ln>
        </p:spPr>
        <p:txBody>
          <a:bodyPr spcFirstLastPara="1" wrap="square" lIns="91425" tIns="91425" rIns="91425" bIns="91425" anchor="t" anchorCtr="0">
            <a:noAutofit/>
          </a:bodyPr>
          <a:lstStyle>
            <a:lvl1pPr marL="457200" lvl="0" indent="-323850" algn="l">
              <a:lnSpc>
                <a:spcPct val="115000"/>
              </a:lnSpc>
              <a:spcBef>
                <a:spcPts val="0"/>
              </a:spcBef>
              <a:spcAft>
                <a:spcPts val="0"/>
              </a:spcAft>
              <a:buSzPts val="1500"/>
              <a:buFont typeface="Nunito"/>
              <a:buChar char="●"/>
              <a:defRPr>
                <a:latin typeface="Nunito"/>
                <a:ea typeface="Nunito"/>
                <a:cs typeface="Nunito"/>
                <a:sym typeface="Nunito"/>
              </a:defRPr>
            </a:lvl1pPr>
            <a:lvl2pPr marL="914400" lvl="1" indent="-311150" algn="l">
              <a:lnSpc>
                <a:spcPct val="115000"/>
              </a:lnSpc>
              <a:spcBef>
                <a:spcPts val="1600"/>
              </a:spcBef>
              <a:spcAft>
                <a:spcPts val="0"/>
              </a:spcAft>
              <a:buSzPts val="1300"/>
              <a:buFont typeface="Nunito"/>
              <a:buChar char="○"/>
              <a:defRPr>
                <a:latin typeface="Nunito"/>
                <a:ea typeface="Nunito"/>
                <a:cs typeface="Nunito"/>
                <a:sym typeface="Nunito"/>
              </a:defRPr>
            </a:lvl2pPr>
            <a:lvl3pPr marL="1371600" lvl="2" indent="-304800" algn="l">
              <a:lnSpc>
                <a:spcPct val="115000"/>
              </a:lnSpc>
              <a:spcBef>
                <a:spcPts val="1600"/>
              </a:spcBef>
              <a:spcAft>
                <a:spcPts val="0"/>
              </a:spcAft>
              <a:buSzPts val="1200"/>
              <a:buFont typeface="Nunito"/>
              <a:buChar char="■"/>
              <a:defRPr>
                <a:latin typeface="Nunito"/>
                <a:ea typeface="Nunito"/>
                <a:cs typeface="Nunito"/>
                <a:sym typeface="Nunito"/>
              </a:defRPr>
            </a:lvl3pPr>
            <a:lvl4pPr marL="1828800" lvl="3" indent="-298450" algn="l">
              <a:lnSpc>
                <a:spcPct val="115000"/>
              </a:lnSpc>
              <a:spcBef>
                <a:spcPts val="1600"/>
              </a:spcBef>
              <a:spcAft>
                <a:spcPts val="0"/>
              </a:spcAft>
              <a:buSzPts val="1100"/>
              <a:buFont typeface="Nunito"/>
              <a:buChar char="●"/>
              <a:defRPr>
                <a:latin typeface="Nunito"/>
                <a:ea typeface="Nunito"/>
                <a:cs typeface="Nunito"/>
                <a:sym typeface="Nunito"/>
              </a:defRPr>
            </a:lvl4pPr>
            <a:lvl5pPr marL="2286000" lvl="4" indent="-292100" algn="l">
              <a:lnSpc>
                <a:spcPct val="115000"/>
              </a:lnSpc>
              <a:spcBef>
                <a:spcPts val="1600"/>
              </a:spcBef>
              <a:spcAft>
                <a:spcPts val="0"/>
              </a:spcAft>
              <a:buSzPts val="1000"/>
              <a:buFont typeface="Nunito"/>
              <a:buChar char="○"/>
              <a:defRPr>
                <a:latin typeface="Nunito"/>
                <a:ea typeface="Nunito"/>
                <a:cs typeface="Nunito"/>
                <a:sym typeface="Nunito"/>
              </a:defRPr>
            </a:lvl5pPr>
            <a:lvl6pPr marL="2743200" lvl="5" indent="-285750" algn="l">
              <a:lnSpc>
                <a:spcPct val="115000"/>
              </a:lnSpc>
              <a:spcBef>
                <a:spcPts val="1600"/>
              </a:spcBef>
              <a:spcAft>
                <a:spcPts val="0"/>
              </a:spcAft>
              <a:buSzPts val="900"/>
              <a:buFont typeface="Nunito"/>
              <a:buChar char="■"/>
              <a:defRPr>
                <a:latin typeface="Nunito"/>
                <a:ea typeface="Nunito"/>
                <a:cs typeface="Nunito"/>
                <a:sym typeface="Nunito"/>
              </a:defRPr>
            </a:lvl6pPr>
            <a:lvl7pPr marL="3200400" lvl="6" indent="-279400" algn="l">
              <a:lnSpc>
                <a:spcPct val="115000"/>
              </a:lnSpc>
              <a:spcBef>
                <a:spcPts val="1600"/>
              </a:spcBef>
              <a:spcAft>
                <a:spcPts val="0"/>
              </a:spcAft>
              <a:buSzPts val="800"/>
              <a:buFont typeface="Nunito"/>
              <a:buChar char="●"/>
              <a:defRPr>
                <a:latin typeface="Nunito"/>
                <a:ea typeface="Nunito"/>
                <a:cs typeface="Nunito"/>
                <a:sym typeface="Nunito"/>
              </a:defRPr>
            </a:lvl7pPr>
            <a:lvl8pPr marL="3657600" lvl="7" indent="-273050" algn="l">
              <a:lnSpc>
                <a:spcPct val="115000"/>
              </a:lnSpc>
              <a:spcBef>
                <a:spcPts val="1600"/>
              </a:spcBef>
              <a:spcAft>
                <a:spcPts val="0"/>
              </a:spcAft>
              <a:buSzPts val="700"/>
              <a:buFont typeface="Nunito"/>
              <a:buChar char="○"/>
              <a:defRPr>
                <a:latin typeface="Nunito"/>
                <a:ea typeface="Nunito"/>
                <a:cs typeface="Nunito"/>
                <a:sym typeface="Nunito"/>
              </a:defRPr>
            </a:lvl8pPr>
            <a:lvl9pPr marL="4114800" lvl="8" indent="-266700" algn="l">
              <a:lnSpc>
                <a:spcPct val="115000"/>
              </a:lnSpc>
              <a:spcBef>
                <a:spcPts val="1600"/>
              </a:spcBef>
              <a:spcAft>
                <a:spcPts val="1600"/>
              </a:spcAft>
              <a:buSzPts val="600"/>
              <a:buFont typeface="Nunito"/>
              <a:buChar char="■"/>
              <a:defRPr>
                <a:latin typeface="Nunito"/>
                <a:ea typeface="Nunito"/>
                <a:cs typeface="Nunito"/>
                <a:sym typeface="Nunito"/>
              </a:defRPr>
            </a:lvl9pPr>
          </a:lstStyle>
          <a:p>
            <a:endParaRPr/>
          </a:p>
        </p:txBody>
      </p:sp>
      <p:sp>
        <p:nvSpPr>
          <p:cNvPr id="77" name="Google Shape;77;g10ee00f67ea_0_77"/>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able">
  <p:cSld name="CUSTOM">
    <p:spTree>
      <p:nvGrpSpPr>
        <p:cNvPr id="1" name="Shape 78"/>
        <p:cNvGrpSpPr/>
        <p:nvPr/>
      </p:nvGrpSpPr>
      <p:grpSpPr>
        <a:xfrm>
          <a:off x="0" y="0"/>
          <a:ext cx="0" cy="0"/>
          <a:chOff x="0" y="0"/>
          <a:chExt cx="0" cy="0"/>
        </a:xfrm>
      </p:grpSpPr>
      <p:sp>
        <p:nvSpPr>
          <p:cNvPr id="79" name="Google Shape;79;g10ee00f67ea_0_81"/>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graphicFrame>
        <p:nvGraphicFramePr>
          <p:cNvPr id="80" name="Google Shape;80;g10ee00f67ea_0_81"/>
          <p:cNvGraphicFramePr/>
          <p:nvPr/>
        </p:nvGraphicFramePr>
        <p:xfrm>
          <a:off x="201942" y="833662"/>
          <a:ext cx="3000000" cy="3000000"/>
        </p:xfrm>
        <a:graphic>
          <a:graphicData uri="http://schemas.openxmlformats.org/drawingml/2006/table">
            <a:tbl>
              <a:tblPr firstRow="1" bandRow="1">
                <a:noFill/>
                <a:tableStyleId>{264BDADC-21E5-4D12-8FE8-B6E381B4A7B8}</a:tableStyleId>
              </a:tblPr>
              <a:tblGrid>
                <a:gridCol w="883125">
                  <a:extLst>
                    <a:ext uri="{9D8B030D-6E8A-4147-A177-3AD203B41FA5}">
                      <a16:colId xmlns:a16="http://schemas.microsoft.com/office/drawing/2014/main" val="20000"/>
                    </a:ext>
                  </a:extLst>
                </a:gridCol>
                <a:gridCol w="3886050">
                  <a:extLst>
                    <a:ext uri="{9D8B030D-6E8A-4147-A177-3AD203B41FA5}">
                      <a16:colId xmlns:a16="http://schemas.microsoft.com/office/drawing/2014/main" val="20001"/>
                    </a:ext>
                  </a:extLst>
                </a:gridCol>
                <a:gridCol w="3886050">
                  <a:extLst>
                    <a:ext uri="{9D8B030D-6E8A-4147-A177-3AD203B41FA5}">
                      <a16:colId xmlns:a16="http://schemas.microsoft.com/office/drawing/2014/main" val="20002"/>
                    </a:ext>
                  </a:extLst>
                </a:gridCol>
              </a:tblGrid>
              <a:tr h="6735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Cluster</a:t>
                      </a:r>
                      <a:endParaRPr sz="14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Cluster Profile </a:t>
                      </a:r>
                      <a:endParaRPr sz="14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Business Insights for Marketing Team</a:t>
                      </a:r>
                      <a:endParaRPr sz="14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0"/>
                  </a:ext>
                </a:extLst>
              </a:tr>
              <a:tr h="7533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1</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High value customers who have many credit cards and prefer to engage online</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Engage Online – Set up priority calling in lines – Upsell and Cross sell premium products</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1"/>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2</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baseline="30000">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2"/>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3</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3"/>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4"/>
                  </a:ext>
                </a:extLst>
              </a:tr>
            </a:tbl>
          </a:graphicData>
        </a:graphic>
      </p:graphicFrame>
      <p:sp>
        <p:nvSpPr>
          <p:cNvPr id="81" name="Google Shape;81;g10ee00f67ea_0_81"/>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2"/>
        <p:cNvGrpSpPr/>
        <p:nvPr/>
      </p:nvGrpSpPr>
      <p:grpSpPr>
        <a:xfrm>
          <a:off x="0" y="0"/>
          <a:ext cx="0" cy="0"/>
          <a:chOff x="0" y="0"/>
          <a:chExt cx="0" cy="0"/>
        </a:xfrm>
      </p:grpSpPr>
      <p:sp>
        <p:nvSpPr>
          <p:cNvPr id="83" name="Google Shape;83;g10ee00f67ea_0_85"/>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84" name="Google Shape;84;g10ee00f67ea_0_8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85" name="Google Shape;85;g10ee00f67ea_0_8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86" name="Google Shape;86;g10ee00f67ea_0_85"/>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7"/>
        <p:cNvGrpSpPr/>
        <p:nvPr/>
      </p:nvGrpSpPr>
      <p:grpSpPr>
        <a:xfrm>
          <a:off x="0" y="0"/>
          <a:ext cx="0" cy="0"/>
          <a:chOff x="0" y="0"/>
          <a:chExt cx="0" cy="0"/>
        </a:xfrm>
      </p:grpSpPr>
      <p:sp>
        <p:nvSpPr>
          <p:cNvPr id="88" name="Google Shape;88;g10ee00f67ea_0_90"/>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89" name="Google Shape;89;g10ee00f67ea_0_90"/>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0"/>
        <p:cNvGrpSpPr/>
        <p:nvPr/>
      </p:nvGrpSpPr>
      <p:grpSpPr>
        <a:xfrm>
          <a:off x="0" y="0"/>
          <a:ext cx="0" cy="0"/>
          <a:chOff x="0" y="0"/>
          <a:chExt cx="0" cy="0"/>
        </a:xfrm>
      </p:grpSpPr>
      <p:sp>
        <p:nvSpPr>
          <p:cNvPr id="91" name="Google Shape;91;g10ee00f67ea_0_9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92" name="Google Shape;92;g10ee00f67ea_0_93"/>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sp>
        <p:nvSpPr>
          <p:cNvPr id="94" name="Google Shape;94;g10ee00f67ea_0_9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g10ee00f67ea_0_9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96" name="Google Shape;96;g10ee00f67ea_0_9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7" name="Google Shape;97;g10ee00f67ea_0_9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23850" algn="l">
              <a:lnSpc>
                <a:spcPct val="115000"/>
              </a:lnSpc>
              <a:spcBef>
                <a:spcPts val="0"/>
              </a:spcBef>
              <a:spcAft>
                <a:spcPts val="0"/>
              </a:spcAft>
              <a:buSzPts val="1500"/>
              <a:buChar char="●"/>
              <a:defRPr/>
            </a:lvl1pPr>
            <a:lvl2pPr marL="914400" lvl="1" indent="-311150" algn="l">
              <a:lnSpc>
                <a:spcPct val="115000"/>
              </a:lnSpc>
              <a:spcBef>
                <a:spcPts val="1600"/>
              </a:spcBef>
              <a:spcAft>
                <a:spcPts val="0"/>
              </a:spcAft>
              <a:buSzPts val="1300"/>
              <a:buChar char="○"/>
              <a:defRPr/>
            </a:lvl2pPr>
            <a:lvl3pPr marL="1371600" lvl="2" indent="-304800" algn="l">
              <a:lnSpc>
                <a:spcPct val="115000"/>
              </a:lnSpc>
              <a:spcBef>
                <a:spcPts val="1600"/>
              </a:spcBef>
              <a:spcAft>
                <a:spcPts val="0"/>
              </a:spcAft>
              <a:buSzPts val="1200"/>
              <a:buChar char="■"/>
              <a:defRPr/>
            </a:lvl3pPr>
            <a:lvl4pPr marL="1828800" lvl="3" indent="-298450" algn="l">
              <a:lnSpc>
                <a:spcPct val="115000"/>
              </a:lnSpc>
              <a:spcBef>
                <a:spcPts val="1600"/>
              </a:spcBef>
              <a:spcAft>
                <a:spcPts val="0"/>
              </a:spcAft>
              <a:buSzPts val="1100"/>
              <a:buChar char="●"/>
              <a:defRPr/>
            </a:lvl4pPr>
            <a:lvl5pPr marL="2286000" lvl="4" indent="-292100" algn="l">
              <a:lnSpc>
                <a:spcPct val="115000"/>
              </a:lnSpc>
              <a:spcBef>
                <a:spcPts val="1600"/>
              </a:spcBef>
              <a:spcAft>
                <a:spcPts val="0"/>
              </a:spcAft>
              <a:buSzPts val="1000"/>
              <a:buChar char="○"/>
              <a:defRPr/>
            </a:lvl5pPr>
            <a:lvl6pPr marL="2743200" lvl="5" indent="-285750" algn="l">
              <a:lnSpc>
                <a:spcPct val="115000"/>
              </a:lnSpc>
              <a:spcBef>
                <a:spcPts val="1600"/>
              </a:spcBef>
              <a:spcAft>
                <a:spcPts val="0"/>
              </a:spcAft>
              <a:buSzPts val="900"/>
              <a:buChar char="■"/>
              <a:defRPr/>
            </a:lvl6pPr>
            <a:lvl7pPr marL="3200400" lvl="6" indent="-279400" algn="l">
              <a:lnSpc>
                <a:spcPct val="115000"/>
              </a:lnSpc>
              <a:spcBef>
                <a:spcPts val="1600"/>
              </a:spcBef>
              <a:spcAft>
                <a:spcPts val="0"/>
              </a:spcAft>
              <a:buSzPts val="800"/>
              <a:buChar char="●"/>
              <a:defRPr/>
            </a:lvl7pPr>
            <a:lvl8pPr marL="3657600" lvl="7" indent="-273050" algn="l">
              <a:lnSpc>
                <a:spcPct val="115000"/>
              </a:lnSpc>
              <a:spcBef>
                <a:spcPts val="1600"/>
              </a:spcBef>
              <a:spcAft>
                <a:spcPts val="0"/>
              </a:spcAft>
              <a:buSzPts val="700"/>
              <a:buChar char="○"/>
              <a:defRPr/>
            </a:lvl8pPr>
            <a:lvl9pPr marL="4114800" lvl="8" indent="-266700" algn="l">
              <a:lnSpc>
                <a:spcPct val="115000"/>
              </a:lnSpc>
              <a:spcBef>
                <a:spcPts val="1600"/>
              </a:spcBef>
              <a:spcAft>
                <a:spcPts val="1600"/>
              </a:spcAft>
              <a:buSzPts val="600"/>
              <a:buChar char="■"/>
              <a:defRPr/>
            </a:lvl9pPr>
          </a:lstStyle>
          <a:p>
            <a:endParaRPr/>
          </a:p>
        </p:txBody>
      </p:sp>
      <p:sp>
        <p:nvSpPr>
          <p:cNvPr id="98" name="Google Shape;98;g10ee00f67ea_0_96"/>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ge1a9588eba_0_15"/>
          <p:cNvSpPr txBox="1">
            <a:spLocks noGrp="1"/>
          </p:cNvSpPr>
          <p:nvPr>
            <p:ph type="title"/>
          </p:nvPr>
        </p:nvSpPr>
        <p:spPr>
          <a:xfrm>
            <a:off x="202550" y="289279"/>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19" name="Google Shape;19;ge1a9588eba_0_15"/>
          <p:cNvSpPr txBox="1">
            <a:spLocks noGrp="1"/>
          </p:cNvSpPr>
          <p:nvPr>
            <p:ph type="body" idx="1"/>
          </p:nvPr>
        </p:nvSpPr>
        <p:spPr>
          <a:xfrm>
            <a:off x="202550" y="861975"/>
            <a:ext cx="8629800" cy="3706800"/>
          </a:xfrm>
          <a:prstGeom prst="rect">
            <a:avLst/>
          </a:prstGeom>
          <a:noFill/>
          <a:ln>
            <a:noFill/>
          </a:ln>
        </p:spPr>
        <p:txBody>
          <a:bodyPr spcFirstLastPara="1" wrap="square" lIns="91425" tIns="91425" rIns="91425" bIns="91425" anchor="t" anchorCtr="0">
            <a:noAutofit/>
          </a:bodyPr>
          <a:lstStyle>
            <a:lvl1pPr marL="457200" lvl="0" indent="-323850" algn="l">
              <a:lnSpc>
                <a:spcPct val="115000"/>
              </a:lnSpc>
              <a:spcBef>
                <a:spcPts val="0"/>
              </a:spcBef>
              <a:spcAft>
                <a:spcPts val="0"/>
              </a:spcAft>
              <a:buSzPts val="1500"/>
              <a:buFont typeface="Nunito"/>
              <a:buChar char="●"/>
              <a:defRPr>
                <a:latin typeface="Nunito"/>
                <a:ea typeface="Nunito"/>
                <a:cs typeface="Nunito"/>
                <a:sym typeface="Nunito"/>
              </a:defRPr>
            </a:lvl1pPr>
            <a:lvl2pPr marL="914400" lvl="1" indent="-311150" algn="l">
              <a:lnSpc>
                <a:spcPct val="115000"/>
              </a:lnSpc>
              <a:spcBef>
                <a:spcPts val="1600"/>
              </a:spcBef>
              <a:spcAft>
                <a:spcPts val="0"/>
              </a:spcAft>
              <a:buSzPts val="1300"/>
              <a:buFont typeface="Nunito"/>
              <a:buChar char="○"/>
              <a:defRPr>
                <a:latin typeface="Nunito"/>
                <a:ea typeface="Nunito"/>
                <a:cs typeface="Nunito"/>
                <a:sym typeface="Nunito"/>
              </a:defRPr>
            </a:lvl2pPr>
            <a:lvl3pPr marL="1371600" lvl="2" indent="-304800" algn="l">
              <a:lnSpc>
                <a:spcPct val="115000"/>
              </a:lnSpc>
              <a:spcBef>
                <a:spcPts val="1600"/>
              </a:spcBef>
              <a:spcAft>
                <a:spcPts val="0"/>
              </a:spcAft>
              <a:buSzPts val="1200"/>
              <a:buFont typeface="Nunito"/>
              <a:buChar char="■"/>
              <a:defRPr>
                <a:latin typeface="Nunito"/>
                <a:ea typeface="Nunito"/>
                <a:cs typeface="Nunito"/>
                <a:sym typeface="Nunito"/>
              </a:defRPr>
            </a:lvl3pPr>
            <a:lvl4pPr marL="1828800" lvl="3" indent="-298450" algn="l">
              <a:lnSpc>
                <a:spcPct val="115000"/>
              </a:lnSpc>
              <a:spcBef>
                <a:spcPts val="1600"/>
              </a:spcBef>
              <a:spcAft>
                <a:spcPts val="0"/>
              </a:spcAft>
              <a:buSzPts val="1100"/>
              <a:buFont typeface="Nunito"/>
              <a:buChar char="●"/>
              <a:defRPr>
                <a:latin typeface="Nunito"/>
                <a:ea typeface="Nunito"/>
                <a:cs typeface="Nunito"/>
                <a:sym typeface="Nunito"/>
              </a:defRPr>
            </a:lvl4pPr>
            <a:lvl5pPr marL="2286000" lvl="4" indent="-292100" algn="l">
              <a:lnSpc>
                <a:spcPct val="115000"/>
              </a:lnSpc>
              <a:spcBef>
                <a:spcPts val="1600"/>
              </a:spcBef>
              <a:spcAft>
                <a:spcPts val="0"/>
              </a:spcAft>
              <a:buSzPts val="1000"/>
              <a:buFont typeface="Nunito"/>
              <a:buChar char="○"/>
              <a:defRPr>
                <a:latin typeface="Nunito"/>
                <a:ea typeface="Nunito"/>
                <a:cs typeface="Nunito"/>
                <a:sym typeface="Nunito"/>
              </a:defRPr>
            </a:lvl5pPr>
            <a:lvl6pPr marL="2743200" lvl="5" indent="-285750" algn="l">
              <a:lnSpc>
                <a:spcPct val="115000"/>
              </a:lnSpc>
              <a:spcBef>
                <a:spcPts val="1600"/>
              </a:spcBef>
              <a:spcAft>
                <a:spcPts val="0"/>
              </a:spcAft>
              <a:buSzPts val="900"/>
              <a:buFont typeface="Nunito"/>
              <a:buChar char="■"/>
              <a:defRPr>
                <a:latin typeface="Nunito"/>
                <a:ea typeface="Nunito"/>
                <a:cs typeface="Nunito"/>
                <a:sym typeface="Nunito"/>
              </a:defRPr>
            </a:lvl6pPr>
            <a:lvl7pPr marL="3200400" lvl="6" indent="-279400" algn="l">
              <a:lnSpc>
                <a:spcPct val="115000"/>
              </a:lnSpc>
              <a:spcBef>
                <a:spcPts val="1600"/>
              </a:spcBef>
              <a:spcAft>
                <a:spcPts val="0"/>
              </a:spcAft>
              <a:buSzPts val="800"/>
              <a:buFont typeface="Nunito"/>
              <a:buChar char="●"/>
              <a:defRPr>
                <a:latin typeface="Nunito"/>
                <a:ea typeface="Nunito"/>
                <a:cs typeface="Nunito"/>
                <a:sym typeface="Nunito"/>
              </a:defRPr>
            </a:lvl7pPr>
            <a:lvl8pPr marL="3657600" lvl="7" indent="-273050" algn="l">
              <a:lnSpc>
                <a:spcPct val="115000"/>
              </a:lnSpc>
              <a:spcBef>
                <a:spcPts val="1600"/>
              </a:spcBef>
              <a:spcAft>
                <a:spcPts val="0"/>
              </a:spcAft>
              <a:buSzPts val="700"/>
              <a:buFont typeface="Nunito"/>
              <a:buChar char="○"/>
              <a:defRPr>
                <a:latin typeface="Nunito"/>
                <a:ea typeface="Nunito"/>
                <a:cs typeface="Nunito"/>
                <a:sym typeface="Nunito"/>
              </a:defRPr>
            </a:lvl8pPr>
            <a:lvl9pPr marL="4114800" lvl="8" indent="-266700" algn="l">
              <a:lnSpc>
                <a:spcPct val="115000"/>
              </a:lnSpc>
              <a:spcBef>
                <a:spcPts val="1600"/>
              </a:spcBef>
              <a:spcAft>
                <a:spcPts val="1600"/>
              </a:spcAft>
              <a:buSzPts val="600"/>
              <a:buFont typeface="Nunito"/>
              <a:buChar char="■"/>
              <a:defRPr>
                <a:latin typeface="Nunito"/>
                <a:ea typeface="Nunito"/>
                <a:cs typeface="Nunito"/>
                <a:sym typeface="Nunito"/>
              </a:defRPr>
            </a:lvl9pPr>
          </a:lstStyle>
          <a:p>
            <a:endParaRPr/>
          </a:p>
        </p:txBody>
      </p:sp>
      <p:sp>
        <p:nvSpPr>
          <p:cNvPr id="20" name="Google Shape;20;ge1a9588eba_0_15"/>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9"/>
        <p:cNvGrpSpPr/>
        <p:nvPr/>
      </p:nvGrpSpPr>
      <p:grpSpPr>
        <a:xfrm>
          <a:off x="0" y="0"/>
          <a:ext cx="0" cy="0"/>
          <a:chOff x="0" y="0"/>
          <a:chExt cx="0" cy="0"/>
        </a:xfrm>
      </p:grpSpPr>
      <p:sp>
        <p:nvSpPr>
          <p:cNvPr id="100" name="Google Shape;100;g10ee00f67ea_0_102"/>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ge1a9588eba_0_1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E39A9"/>
              </a:buClr>
              <a:buSzPts val="3600"/>
              <a:buNone/>
              <a:defRPr sz="3600">
                <a:solidFill>
                  <a:srgbClr val="0E39A9"/>
                </a:solidFill>
              </a:defRPr>
            </a:lvl1pPr>
            <a:lvl2pPr lvl="1" algn="l">
              <a:lnSpc>
                <a:spcPct val="100000"/>
              </a:lnSpc>
              <a:spcBef>
                <a:spcPts val="0"/>
              </a:spcBef>
              <a:spcAft>
                <a:spcPts val="0"/>
              </a:spcAft>
              <a:buClr>
                <a:srgbClr val="0E39A9"/>
              </a:buClr>
              <a:buSzPts val="3600"/>
              <a:buNone/>
              <a:defRPr sz="3600">
                <a:solidFill>
                  <a:srgbClr val="0E39A9"/>
                </a:solidFill>
              </a:defRPr>
            </a:lvl2pPr>
            <a:lvl3pPr lvl="2" algn="l">
              <a:lnSpc>
                <a:spcPct val="100000"/>
              </a:lnSpc>
              <a:spcBef>
                <a:spcPts val="0"/>
              </a:spcBef>
              <a:spcAft>
                <a:spcPts val="0"/>
              </a:spcAft>
              <a:buClr>
                <a:srgbClr val="0E39A9"/>
              </a:buClr>
              <a:buSzPts val="3600"/>
              <a:buNone/>
              <a:defRPr sz="3600">
                <a:solidFill>
                  <a:srgbClr val="0E39A9"/>
                </a:solidFill>
              </a:defRPr>
            </a:lvl3pPr>
            <a:lvl4pPr lvl="3" algn="l">
              <a:lnSpc>
                <a:spcPct val="100000"/>
              </a:lnSpc>
              <a:spcBef>
                <a:spcPts val="0"/>
              </a:spcBef>
              <a:spcAft>
                <a:spcPts val="0"/>
              </a:spcAft>
              <a:buClr>
                <a:srgbClr val="0E39A9"/>
              </a:buClr>
              <a:buSzPts val="3600"/>
              <a:buNone/>
              <a:defRPr sz="3600">
                <a:solidFill>
                  <a:srgbClr val="0E39A9"/>
                </a:solidFill>
              </a:defRPr>
            </a:lvl4pPr>
            <a:lvl5pPr lvl="4" algn="l">
              <a:lnSpc>
                <a:spcPct val="100000"/>
              </a:lnSpc>
              <a:spcBef>
                <a:spcPts val="0"/>
              </a:spcBef>
              <a:spcAft>
                <a:spcPts val="0"/>
              </a:spcAft>
              <a:buClr>
                <a:srgbClr val="0E39A9"/>
              </a:buClr>
              <a:buSzPts val="3600"/>
              <a:buNone/>
              <a:defRPr sz="3600">
                <a:solidFill>
                  <a:srgbClr val="0E39A9"/>
                </a:solidFill>
              </a:defRPr>
            </a:lvl5pPr>
            <a:lvl6pPr lvl="5" algn="l">
              <a:lnSpc>
                <a:spcPct val="100000"/>
              </a:lnSpc>
              <a:spcBef>
                <a:spcPts val="0"/>
              </a:spcBef>
              <a:spcAft>
                <a:spcPts val="0"/>
              </a:spcAft>
              <a:buClr>
                <a:srgbClr val="0E39A9"/>
              </a:buClr>
              <a:buSzPts val="3600"/>
              <a:buNone/>
              <a:defRPr sz="3600">
                <a:solidFill>
                  <a:srgbClr val="0E39A9"/>
                </a:solidFill>
              </a:defRPr>
            </a:lvl6pPr>
            <a:lvl7pPr lvl="6" algn="l">
              <a:lnSpc>
                <a:spcPct val="100000"/>
              </a:lnSpc>
              <a:spcBef>
                <a:spcPts val="0"/>
              </a:spcBef>
              <a:spcAft>
                <a:spcPts val="0"/>
              </a:spcAft>
              <a:buClr>
                <a:srgbClr val="0E39A9"/>
              </a:buClr>
              <a:buSzPts val="3600"/>
              <a:buNone/>
              <a:defRPr sz="3600">
                <a:solidFill>
                  <a:srgbClr val="0E39A9"/>
                </a:solidFill>
              </a:defRPr>
            </a:lvl7pPr>
            <a:lvl8pPr lvl="7" algn="l">
              <a:lnSpc>
                <a:spcPct val="100000"/>
              </a:lnSpc>
              <a:spcBef>
                <a:spcPts val="0"/>
              </a:spcBef>
              <a:spcAft>
                <a:spcPts val="0"/>
              </a:spcAft>
              <a:buClr>
                <a:srgbClr val="0E39A9"/>
              </a:buClr>
              <a:buSzPts val="3600"/>
              <a:buNone/>
              <a:defRPr sz="3600">
                <a:solidFill>
                  <a:srgbClr val="0E39A9"/>
                </a:solidFill>
              </a:defRPr>
            </a:lvl8pPr>
            <a:lvl9pPr lvl="8" algn="l">
              <a:lnSpc>
                <a:spcPct val="100000"/>
              </a:lnSpc>
              <a:spcBef>
                <a:spcPts val="0"/>
              </a:spcBef>
              <a:spcAft>
                <a:spcPts val="0"/>
              </a:spcAft>
              <a:buClr>
                <a:srgbClr val="0E39A9"/>
              </a:buClr>
              <a:buSzPts val="3600"/>
              <a:buNone/>
              <a:defRPr sz="3600">
                <a:solidFill>
                  <a:srgbClr val="0E39A9"/>
                </a:solidFill>
              </a:defRPr>
            </a:lvl9pPr>
          </a:lstStyle>
          <a:p>
            <a:endParaRPr/>
          </a:p>
        </p:txBody>
      </p:sp>
      <p:sp>
        <p:nvSpPr>
          <p:cNvPr id="23" name="Google Shape;23;ge1a9588eba_0_12"/>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able">
  <p:cSld name="CUSTOM">
    <p:spTree>
      <p:nvGrpSpPr>
        <p:cNvPr id="1" name="Shape 24"/>
        <p:cNvGrpSpPr/>
        <p:nvPr/>
      </p:nvGrpSpPr>
      <p:grpSpPr>
        <a:xfrm>
          <a:off x="0" y="0"/>
          <a:ext cx="0" cy="0"/>
          <a:chOff x="0" y="0"/>
          <a:chExt cx="0" cy="0"/>
        </a:xfrm>
      </p:grpSpPr>
      <p:sp>
        <p:nvSpPr>
          <p:cNvPr id="25" name="Google Shape;25;ge1a9588eba_0_19"/>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graphicFrame>
        <p:nvGraphicFramePr>
          <p:cNvPr id="26" name="Google Shape;26;ge1a9588eba_0_19"/>
          <p:cNvGraphicFramePr/>
          <p:nvPr/>
        </p:nvGraphicFramePr>
        <p:xfrm>
          <a:off x="201942" y="833662"/>
          <a:ext cx="3000000" cy="3000000"/>
        </p:xfrm>
        <a:graphic>
          <a:graphicData uri="http://schemas.openxmlformats.org/drawingml/2006/table">
            <a:tbl>
              <a:tblPr firstRow="1" bandRow="1">
                <a:noFill/>
                <a:tableStyleId>{264BDADC-21E5-4D12-8FE8-B6E381B4A7B8}</a:tableStyleId>
              </a:tblPr>
              <a:tblGrid>
                <a:gridCol w="883125">
                  <a:extLst>
                    <a:ext uri="{9D8B030D-6E8A-4147-A177-3AD203B41FA5}">
                      <a16:colId xmlns:a16="http://schemas.microsoft.com/office/drawing/2014/main" val="20000"/>
                    </a:ext>
                  </a:extLst>
                </a:gridCol>
                <a:gridCol w="3886050">
                  <a:extLst>
                    <a:ext uri="{9D8B030D-6E8A-4147-A177-3AD203B41FA5}">
                      <a16:colId xmlns:a16="http://schemas.microsoft.com/office/drawing/2014/main" val="20001"/>
                    </a:ext>
                  </a:extLst>
                </a:gridCol>
                <a:gridCol w="3886050">
                  <a:extLst>
                    <a:ext uri="{9D8B030D-6E8A-4147-A177-3AD203B41FA5}">
                      <a16:colId xmlns:a16="http://schemas.microsoft.com/office/drawing/2014/main" val="20002"/>
                    </a:ext>
                  </a:extLst>
                </a:gridCol>
              </a:tblGrid>
              <a:tr h="6735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Cluster</a:t>
                      </a:r>
                      <a:endParaRPr sz="14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Cluster Profile </a:t>
                      </a:r>
                      <a:endParaRPr sz="14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latin typeface="Nunito"/>
                          <a:ea typeface="Nunito"/>
                          <a:cs typeface="Nunito"/>
                          <a:sym typeface="Nunito"/>
                        </a:rPr>
                        <a:t>Business Insights for Marketing Team</a:t>
                      </a:r>
                      <a:endParaRPr sz="14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0"/>
                  </a:ext>
                </a:extLst>
              </a:tr>
              <a:tr h="7533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1</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High value customers who have many credit cards and prefer to engage online</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Engage Online – Set up priority calling in lines – Upsell and Cross sell premium products</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1"/>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2</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baseline="30000">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2"/>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3</a:t>
                      </a: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r>
                        <a:rPr lang="en" sz="1200" u="none" strike="noStrike" cap="none">
                          <a:latin typeface="Nunito"/>
                          <a:ea typeface="Nunito"/>
                          <a:cs typeface="Nunito"/>
                          <a:sym typeface="Nunito"/>
                        </a:rPr>
                        <a:t>…</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3"/>
                  </a:ext>
                </a:extLst>
              </a:tr>
              <a:tr h="669525">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4"/>
                  </a:ext>
                </a:extLst>
              </a:tr>
            </a:tbl>
          </a:graphicData>
        </a:graphic>
      </p:graphicFrame>
      <p:sp>
        <p:nvSpPr>
          <p:cNvPr id="27" name="Google Shape;27;ge1a9588eba_0_19"/>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ge1a9588eba_0_23"/>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30" name="Google Shape;30;ge1a9588eba_0_2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ge1a9588eba_0_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ge1a9588eba_0_23"/>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ge1a9588eba_0_28"/>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a:lvl1pPr>
            <a:lvl2pPr lvl="1" algn="l">
              <a:lnSpc>
                <a:spcPct val="100000"/>
              </a:lnSpc>
              <a:spcBef>
                <a:spcPts val="0"/>
              </a:spcBef>
              <a:spcAft>
                <a:spcPts val="0"/>
              </a:spcAft>
              <a:buSzPts val="2500"/>
              <a:buNone/>
              <a:defRPr/>
            </a:lvl2pPr>
            <a:lvl3pPr lvl="2" algn="l">
              <a:lnSpc>
                <a:spcPct val="100000"/>
              </a:lnSpc>
              <a:spcBef>
                <a:spcPts val="0"/>
              </a:spcBef>
              <a:spcAft>
                <a:spcPts val="0"/>
              </a:spcAft>
              <a:buSzPts val="2500"/>
              <a:buNone/>
              <a:defRPr/>
            </a:lvl3pPr>
            <a:lvl4pPr lvl="3" algn="l">
              <a:lnSpc>
                <a:spcPct val="100000"/>
              </a:lnSpc>
              <a:spcBef>
                <a:spcPts val="0"/>
              </a:spcBef>
              <a:spcAft>
                <a:spcPts val="0"/>
              </a:spcAft>
              <a:buSzPts val="2500"/>
              <a:buNone/>
              <a:defRPr/>
            </a:lvl4pPr>
            <a:lvl5pPr lvl="4" algn="l">
              <a:lnSpc>
                <a:spcPct val="100000"/>
              </a:lnSpc>
              <a:spcBef>
                <a:spcPts val="0"/>
              </a:spcBef>
              <a:spcAft>
                <a:spcPts val="0"/>
              </a:spcAft>
              <a:buSzPts val="2500"/>
              <a:buNone/>
              <a:defRPr/>
            </a:lvl5pPr>
            <a:lvl6pPr lvl="5" algn="l">
              <a:lnSpc>
                <a:spcPct val="100000"/>
              </a:lnSpc>
              <a:spcBef>
                <a:spcPts val="0"/>
              </a:spcBef>
              <a:spcAft>
                <a:spcPts val="0"/>
              </a:spcAft>
              <a:buSzPts val="2500"/>
              <a:buNone/>
              <a:defRPr/>
            </a:lvl6pPr>
            <a:lvl7pPr lvl="6" algn="l">
              <a:lnSpc>
                <a:spcPct val="100000"/>
              </a:lnSpc>
              <a:spcBef>
                <a:spcPts val="0"/>
              </a:spcBef>
              <a:spcAft>
                <a:spcPts val="0"/>
              </a:spcAft>
              <a:buSzPts val="2500"/>
              <a:buNone/>
              <a:defRPr/>
            </a:lvl7pPr>
            <a:lvl8pPr lvl="7" algn="l">
              <a:lnSpc>
                <a:spcPct val="100000"/>
              </a:lnSpc>
              <a:spcBef>
                <a:spcPts val="0"/>
              </a:spcBef>
              <a:spcAft>
                <a:spcPts val="0"/>
              </a:spcAft>
              <a:buSzPts val="2500"/>
              <a:buNone/>
              <a:defRPr/>
            </a:lvl8pPr>
            <a:lvl9pPr lvl="8" algn="l">
              <a:lnSpc>
                <a:spcPct val="100000"/>
              </a:lnSpc>
              <a:spcBef>
                <a:spcPts val="0"/>
              </a:spcBef>
              <a:spcAft>
                <a:spcPts val="0"/>
              </a:spcAft>
              <a:buSzPts val="2500"/>
              <a:buNone/>
              <a:defRPr/>
            </a:lvl9pPr>
          </a:lstStyle>
          <a:p>
            <a:endParaRPr/>
          </a:p>
        </p:txBody>
      </p:sp>
      <p:sp>
        <p:nvSpPr>
          <p:cNvPr id="35" name="Google Shape;35;ge1a9588eba_0_28"/>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ge1a9588eba_0_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8" name="Google Shape;38;ge1a9588eba_0_31"/>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ge1a9588eba_0_3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ge1a9588eba_0_3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2" name="Google Shape;42;ge1a9588eba_0_3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ge1a9588eba_0_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23850" algn="l">
              <a:lnSpc>
                <a:spcPct val="115000"/>
              </a:lnSpc>
              <a:spcBef>
                <a:spcPts val="0"/>
              </a:spcBef>
              <a:spcAft>
                <a:spcPts val="0"/>
              </a:spcAft>
              <a:buSzPts val="1500"/>
              <a:buChar char="●"/>
              <a:defRPr/>
            </a:lvl1pPr>
            <a:lvl2pPr marL="914400" lvl="1" indent="-311150" algn="l">
              <a:lnSpc>
                <a:spcPct val="115000"/>
              </a:lnSpc>
              <a:spcBef>
                <a:spcPts val="1600"/>
              </a:spcBef>
              <a:spcAft>
                <a:spcPts val="0"/>
              </a:spcAft>
              <a:buSzPts val="1300"/>
              <a:buChar char="○"/>
              <a:defRPr/>
            </a:lvl2pPr>
            <a:lvl3pPr marL="1371600" lvl="2" indent="-304800" algn="l">
              <a:lnSpc>
                <a:spcPct val="115000"/>
              </a:lnSpc>
              <a:spcBef>
                <a:spcPts val="1600"/>
              </a:spcBef>
              <a:spcAft>
                <a:spcPts val="0"/>
              </a:spcAft>
              <a:buSzPts val="1200"/>
              <a:buChar char="■"/>
              <a:defRPr/>
            </a:lvl3pPr>
            <a:lvl4pPr marL="1828800" lvl="3" indent="-298450" algn="l">
              <a:lnSpc>
                <a:spcPct val="115000"/>
              </a:lnSpc>
              <a:spcBef>
                <a:spcPts val="1600"/>
              </a:spcBef>
              <a:spcAft>
                <a:spcPts val="0"/>
              </a:spcAft>
              <a:buSzPts val="1100"/>
              <a:buChar char="●"/>
              <a:defRPr/>
            </a:lvl4pPr>
            <a:lvl5pPr marL="2286000" lvl="4" indent="-292100" algn="l">
              <a:lnSpc>
                <a:spcPct val="115000"/>
              </a:lnSpc>
              <a:spcBef>
                <a:spcPts val="1600"/>
              </a:spcBef>
              <a:spcAft>
                <a:spcPts val="0"/>
              </a:spcAft>
              <a:buSzPts val="1000"/>
              <a:buChar char="○"/>
              <a:defRPr/>
            </a:lvl5pPr>
            <a:lvl6pPr marL="2743200" lvl="5" indent="-285750" algn="l">
              <a:lnSpc>
                <a:spcPct val="115000"/>
              </a:lnSpc>
              <a:spcBef>
                <a:spcPts val="1600"/>
              </a:spcBef>
              <a:spcAft>
                <a:spcPts val="0"/>
              </a:spcAft>
              <a:buSzPts val="900"/>
              <a:buChar char="■"/>
              <a:defRPr/>
            </a:lvl6pPr>
            <a:lvl7pPr marL="3200400" lvl="6" indent="-279400" algn="l">
              <a:lnSpc>
                <a:spcPct val="115000"/>
              </a:lnSpc>
              <a:spcBef>
                <a:spcPts val="1600"/>
              </a:spcBef>
              <a:spcAft>
                <a:spcPts val="0"/>
              </a:spcAft>
              <a:buSzPts val="800"/>
              <a:buChar char="●"/>
              <a:defRPr/>
            </a:lvl7pPr>
            <a:lvl8pPr marL="3657600" lvl="7" indent="-273050" algn="l">
              <a:lnSpc>
                <a:spcPct val="115000"/>
              </a:lnSpc>
              <a:spcBef>
                <a:spcPts val="1600"/>
              </a:spcBef>
              <a:spcAft>
                <a:spcPts val="0"/>
              </a:spcAft>
              <a:buSzPts val="700"/>
              <a:buChar char="○"/>
              <a:defRPr/>
            </a:lvl8pPr>
            <a:lvl9pPr marL="4114800" lvl="8" indent="-266700" algn="l">
              <a:lnSpc>
                <a:spcPct val="115000"/>
              </a:lnSpc>
              <a:spcBef>
                <a:spcPts val="1600"/>
              </a:spcBef>
              <a:spcAft>
                <a:spcPts val="1600"/>
              </a:spcAft>
              <a:buSzPts val="600"/>
              <a:buChar char="■"/>
              <a:defRPr/>
            </a:lvl9pPr>
          </a:lstStyle>
          <a:p>
            <a:endParaRPr/>
          </a:p>
        </p:txBody>
      </p:sp>
      <p:sp>
        <p:nvSpPr>
          <p:cNvPr id="44" name="Google Shape;44;ge1a9588eba_0_34"/>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ge1a9588eba_0_40"/>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e1a9588eba_0_0"/>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2200"/>
              <a:buFont typeface="Nunito"/>
              <a:buNone/>
              <a:defRPr sz="2200" b="1" i="0" u="none" strike="noStrike" cap="none">
                <a:solidFill>
                  <a:srgbClr val="434343"/>
                </a:solidFill>
                <a:latin typeface="Nunito"/>
                <a:ea typeface="Nunito"/>
                <a:cs typeface="Nunito"/>
                <a:sym typeface="Nunito"/>
              </a:defRPr>
            </a:lvl1pPr>
            <a:lvl2pPr marR="0" lvl="1"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2pPr>
            <a:lvl3pPr marR="0" lvl="2"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3pPr>
            <a:lvl4pPr marR="0" lvl="3"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4pPr>
            <a:lvl5pPr marR="0" lvl="4"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5pPr>
            <a:lvl6pPr marR="0" lvl="5"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6pPr>
            <a:lvl7pPr marR="0" lvl="6"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7pPr>
            <a:lvl8pPr marR="0" lvl="7"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8pPr>
            <a:lvl9pPr marR="0" lvl="8"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9pPr>
          </a:lstStyle>
          <a:p>
            <a:endParaRPr/>
          </a:p>
        </p:txBody>
      </p:sp>
      <p:sp>
        <p:nvSpPr>
          <p:cNvPr id="7" name="Google Shape;7;ge1a9588eba_0_0"/>
          <p:cNvSpPr txBox="1">
            <a:spLocks noGrp="1"/>
          </p:cNvSpPr>
          <p:nvPr>
            <p:ph type="body" idx="1"/>
          </p:nvPr>
        </p:nvSpPr>
        <p:spPr>
          <a:xfrm>
            <a:off x="311700" y="861075"/>
            <a:ext cx="8520600" cy="3416400"/>
          </a:xfrm>
          <a:prstGeom prst="rect">
            <a:avLst/>
          </a:prstGeom>
          <a:noFill/>
          <a:ln>
            <a:noFill/>
          </a:ln>
        </p:spPr>
        <p:txBody>
          <a:bodyPr spcFirstLastPara="1" wrap="square" lIns="91425" tIns="91425" rIns="91425" bIns="91425" anchor="t" anchorCtr="0">
            <a:noAutofit/>
          </a:bodyPr>
          <a:lstStyle>
            <a:lvl1pPr marL="457200" marR="0" lvl="0" indent="-323850" algn="l" rtl="0">
              <a:lnSpc>
                <a:spcPct val="115000"/>
              </a:lnSpc>
              <a:spcBef>
                <a:spcPts val="0"/>
              </a:spcBef>
              <a:spcAft>
                <a:spcPts val="0"/>
              </a:spcAft>
              <a:buClr>
                <a:schemeClr val="dk2"/>
              </a:buClr>
              <a:buSzPts val="1500"/>
              <a:buFont typeface="Nunito"/>
              <a:buChar char="●"/>
              <a:defRPr sz="1500" b="0" i="0" u="none" strike="noStrike" cap="none">
                <a:solidFill>
                  <a:schemeClr val="dk2"/>
                </a:solidFill>
                <a:latin typeface="Nunito"/>
                <a:ea typeface="Nunito"/>
                <a:cs typeface="Nunito"/>
                <a:sym typeface="Nunito"/>
              </a:defRPr>
            </a:lvl1pPr>
            <a:lvl2pPr marL="914400" marR="0" lvl="1" indent="-311150" algn="l" rtl="0">
              <a:lnSpc>
                <a:spcPct val="115000"/>
              </a:lnSpc>
              <a:spcBef>
                <a:spcPts val="160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2pPr>
            <a:lvl3pPr marL="1371600" marR="0" lvl="2" indent="-304800" algn="l" rtl="0">
              <a:lnSpc>
                <a:spcPct val="115000"/>
              </a:lnSpc>
              <a:spcBef>
                <a:spcPts val="1600"/>
              </a:spcBef>
              <a:spcAft>
                <a:spcPts val="0"/>
              </a:spcAft>
              <a:buClr>
                <a:schemeClr val="dk2"/>
              </a:buClr>
              <a:buSzPts val="1200"/>
              <a:buFont typeface="Nunito"/>
              <a:buChar char="■"/>
              <a:defRPr sz="12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2100" algn="l" rtl="0">
              <a:lnSpc>
                <a:spcPct val="115000"/>
              </a:lnSpc>
              <a:spcBef>
                <a:spcPts val="1600"/>
              </a:spcBef>
              <a:spcAft>
                <a:spcPts val="0"/>
              </a:spcAft>
              <a:buClr>
                <a:schemeClr val="dk2"/>
              </a:buClr>
              <a:buSzPts val="1000"/>
              <a:buFont typeface="Nunito"/>
              <a:buChar char="○"/>
              <a:defRPr sz="1000" b="0" i="0" u="none" strike="noStrike" cap="none">
                <a:solidFill>
                  <a:schemeClr val="dk2"/>
                </a:solidFill>
                <a:latin typeface="Nunito"/>
                <a:ea typeface="Nunito"/>
                <a:cs typeface="Nunito"/>
                <a:sym typeface="Nunito"/>
              </a:defRPr>
            </a:lvl5pPr>
            <a:lvl6pPr marL="2743200" marR="0" lvl="5" indent="-285750" algn="l" rtl="0">
              <a:lnSpc>
                <a:spcPct val="115000"/>
              </a:lnSpc>
              <a:spcBef>
                <a:spcPts val="1600"/>
              </a:spcBef>
              <a:spcAft>
                <a:spcPts val="0"/>
              </a:spcAft>
              <a:buClr>
                <a:schemeClr val="dk2"/>
              </a:buClr>
              <a:buSzPts val="900"/>
              <a:buFont typeface="Nunito"/>
              <a:buChar char="■"/>
              <a:defRPr sz="900" b="0" i="0" u="none" strike="noStrike" cap="none">
                <a:solidFill>
                  <a:schemeClr val="dk2"/>
                </a:solidFill>
                <a:latin typeface="Nunito"/>
                <a:ea typeface="Nunito"/>
                <a:cs typeface="Nunito"/>
                <a:sym typeface="Nunito"/>
              </a:defRPr>
            </a:lvl6pPr>
            <a:lvl7pPr marL="3200400" marR="0" lvl="6" indent="-279400" algn="l" rtl="0">
              <a:lnSpc>
                <a:spcPct val="115000"/>
              </a:lnSpc>
              <a:spcBef>
                <a:spcPts val="1600"/>
              </a:spcBef>
              <a:spcAft>
                <a:spcPts val="0"/>
              </a:spcAft>
              <a:buClr>
                <a:schemeClr val="dk2"/>
              </a:buClr>
              <a:buSzPts val="800"/>
              <a:buFont typeface="Nunito"/>
              <a:buChar char="●"/>
              <a:defRPr sz="800" b="0" i="0" u="none" strike="noStrike" cap="none">
                <a:solidFill>
                  <a:schemeClr val="dk2"/>
                </a:solidFill>
                <a:latin typeface="Nunito"/>
                <a:ea typeface="Nunito"/>
                <a:cs typeface="Nunito"/>
                <a:sym typeface="Nunito"/>
              </a:defRPr>
            </a:lvl7pPr>
            <a:lvl8pPr marL="3657600" marR="0" lvl="7" indent="-273050" algn="l" rtl="0">
              <a:lnSpc>
                <a:spcPct val="115000"/>
              </a:lnSpc>
              <a:spcBef>
                <a:spcPts val="1600"/>
              </a:spcBef>
              <a:spcAft>
                <a:spcPts val="0"/>
              </a:spcAft>
              <a:buClr>
                <a:schemeClr val="dk2"/>
              </a:buClr>
              <a:buSzPts val="700"/>
              <a:buFont typeface="Nunito"/>
              <a:buChar char="○"/>
              <a:defRPr sz="700" b="0" i="0" u="none" strike="noStrike" cap="none">
                <a:solidFill>
                  <a:schemeClr val="dk2"/>
                </a:solidFill>
                <a:latin typeface="Nunito"/>
                <a:ea typeface="Nunito"/>
                <a:cs typeface="Nunito"/>
                <a:sym typeface="Nunito"/>
              </a:defRPr>
            </a:lvl8pPr>
            <a:lvl9pPr marL="4114800" marR="0" lvl="8" indent="-266700" algn="l" rtl="0">
              <a:lnSpc>
                <a:spcPct val="115000"/>
              </a:lnSpc>
              <a:spcBef>
                <a:spcPts val="1600"/>
              </a:spcBef>
              <a:spcAft>
                <a:spcPts val="1600"/>
              </a:spcAft>
              <a:buClr>
                <a:schemeClr val="dk2"/>
              </a:buClr>
              <a:buSzPts val="600"/>
              <a:buFont typeface="Nunito"/>
              <a:buChar char="■"/>
              <a:defRPr sz="600" b="0" i="0" u="none" strike="noStrike" cap="none">
                <a:solidFill>
                  <a:schemeClr val="dk2"/>
                </a:solidFill>
                <a:latin typeface="Nunito"/>
                <a:ea typeface="Nunito"/>
                <a:cs typeface="Nunito"/>
                <a:sym typeface="Nunito"/>
              </a:defRPr>
            </a:lvl9pPr>
          </a:lstStyle>
          <a:p>
            <a:endParaRPr/>
          </a:p>
        </p:txBody>
      </p:sp>
      <p:sp>
        <p:nvSpPr>
          <p:cNvPr id="8" name="Google Shape;8;ge1a9588eba_0_0"/>
          <p:cNvSpPr txBox="1"/>
          <p:nvPr/>
        </p:nvSpPr>
        <p:spPr>
          <a:xfrm>
            <a:off x="2234400" y="4917657"/>
            <a:ext cx="4675200" cy="275700"/>
          </a:xfrm>
          <a:prstGeom prst="rect">
            <a:avLst/>
          </a:prstGeom>
          <a:noFill/>
          <a:ln>
            <a:noFill/>
          </a:ln>
        </p:spPr>
        <p:txBody>
          <a:bodyPr spcFirstLastPara="1" wrap="square" lIns="91425" tIns="91425" rIns="91425" bIns="91425" anchor="t" anchorCtr="0">
            <a:noAutofit/>
          </a:bodyPr>
          <a:lstStyle/>
          <a:p>
            <a:pPr marL="12700" marR="0" lvl="0" indent="0" algn="ctr" rtl="0">
              <a:lnSpc>
                <a:spcPct val="102500"/>
              </a:lnSpc>
              <a:spcBef>
                <a:spcPts val="0"/>
              </a:spcBef>
              <a:spcAft>
                <a:spcPts val="0"/>
              </a:spcAft>
              <a:buClr>
                <a:srgbClr val="000000"/>
              </a:buClr>
              <a:buSzPts val="700"/>
              <a:buFont typeface="Arial"/>
              <a:buNone/>
            </a:pPr>
            <a:r>
              <a:rPr lang="en" sz="700" b="1" i="0" u="none" strike="noStrike" cap="none">
                <a:solidFill>
                  <a:srgbClr val="434343"/>
                </a:solidFill>
                <a:latin typeface="Nunito"/>
                <a:ea typeface="Nunito"/>
                <a:cs typeface="Nunito"/>
                <a:sym typeface="Nunito"/>
              </a:rPr>
              <a:t>Proprietary content. © Great Learning. All Rights Reserved. Unauthorized use or distribution prohibited.</a:t>
            </a:r>
            <a:endParaRPr sz="700" b="1" i="0" u="none" strike="noStrike" cap="none">
              <a:solidFill>
                <a:srgbClr val="434343"/>
              </a:solidFill>
              <a:latin typeface="Nunito"/>
              <a:ea typeface="Nunito"/>
              <a:cs typeface="Nunito"/>
              <a:sym typeface="Nunito"/>
            </a:endParaRPr>
          </a:p>
        </p:txBody>
      </p:sp>
      <p:sp>
        <p:nvSpPr>
          <p:cNvPr id="9" name="Google Shape;9;ge1a9588eba_0_0"/>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pic>
        <p:nvPicPr>
          <p:cNvPr id="10" name="Google Shape;10;ge1a9588eba_0_0"/>
          <p:cNvPicPr preferRelativeResize="0"/>
          <p:nvPr/>
        </p:nvPicPr>
        <p:blipFill rotWithShape="1">
          <a:blip r:embed="rId12">
            <a:alphaModFix/>
          </a:blip>
          <a:srcRect/>
          <a:stretch/>
        </p:blipFill>
        <p:spPr>
          <a:xfrm>
            <a:off x="7669500" y="68264"/>
            <a:ext cx="1395476" cy="572701"/>
          </a:xfrm>
          <a:prstGeom prst="rect">
            <a:avLst/>
          </a:prstGeom>
          <a:noFill/>
          <a:ln>
            <a:noFill/>
          </a:ln>
        </p:spPr>
      </p:pic>
      <p:grpSp>
        <p:nvGrpSpPr>
          <p:cNvPr id="11" name="Google Shape;11;ge1a9588eba_0_0"/>
          <p:cNvGrpSpPr/>
          <p:nvPr/>
        </p:nvGrpSpPr>
        <p:grpSpPr>
          <a:xfrm>
            <a:off x="6593" y="10"/>
            <a:ext cx="175500" cy="709221"/>
            <a:chOff x="6593" y="10"/>
            <a:chExt cx="175500" cy="709221"/>
          </a:xfrm>
        </p:grpSpPr>
        <p:sp>
          <p:nvSpPr>
            <p:cNvPr id="12" name="Google Shape;12;ge1a9588eba_0_0"/>
            <p:cNvSpPr/>
            <p:nvPr/>
          </p:nvSpPr>
          <p:spPr>
            <a:xfrm>
              <a:off x="6593" y="10"/>
              <a:ext cx="175500" cy="355500"/>
            </a:xfrm>
            <a:prstGeom prst="rect">
              <a:avLst/>
            </a:prstGeom>
            <a:solidFill>
              <a:srgbClr val="0E39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ge1a9588eba_0_0"/>
            <p:cNvSpPr/>
            <p:nvPr/>
          </p:nvSpPr>
          <p:spPr>
            <a:xfrm>
              <a:off x="6593" y="353731"/>
              <a:ext cx="175500" cy="355500"/>
            </a:xfrm>
            <a:prstGeom prst="rect">
              <a:avLst/>
            </a:prstGeom>
            <a:solidFill>
              <a:srgbClr val="1974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3"/>
        <p:cNvGrpSpPr/>
        <p:nvPr/>
      </p:nvGrpSpPr>
      <p:grpSpPr>
        <a:xfrm>
          <a:off x="0" y="0"/>
          <a:ext cx="0" cy="0"/>
          <a:chOff x="0" y="0"/>
          <a:chExt cx="0" cy="0"/>
        </a:xfrm>
      </p:grpSpPr>
      <p:sp>
        <p:nvSpPr>
          <p:cNvPr id="54" name="Google Shape;54;g10ee00f67ea_0_62"/>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2200"/>
              <a:buFont typeface="Nunito"/>
              <a:buNone/>
              <a:defRPr sz="2200" b="1" i="0" u="none" strike="noStrike" cap="none">
                <a:solidFill>
                  <a:srgbClr val="434343"/>
                </a:solidFill>
                <a:latin typeface="Nunito"/>
                <a:ea typeface="Nunito"/>
                <a:cs typeface="Nunito"/>
                <a:sym typeface="Nunito"/>
              </a:defRPr>
            </a:lvl1pPr>
            <a:lvl2pPr marR="0" lvl="1"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2pPr>
            <a:lvl3pPr marR="0" lvl="2"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3pPr>
            <a:lvl4pPr marR="0" lvl="3"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4pPr>
            <a:lvl5pPr marR="0" lvl="4"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5pPr>
            <a:lvl6pPr marR="0" lvl="5"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6pPr>
            <a:lvl7pPr marR="0" lvl="6"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7pPr>
            <a:lvl8pPr marR="0" lvl="7"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8pPr>
            <a:lvl9pPr marR="0" lvl="8" algn="l" rtl="0">
              <a:lnSpc>
                <a:spcPct val="100000"/>
              </a:lnSpc>
              <a:spcBef>
                <a:spcPts val="0"/>
              </a:spcBef>
              <a:spcAft>
                <a:spcPts val="0"/>
              </a:spcAft>
              <a:buClr>
                <a:srgbClr val="434343"/>
              </a:buClr>
              <a:buSzPts val="2500"/>
              <a:buFont typeface="Nunito SemiBold"/>
              <a:buNone/>
              <a:defRPr sz="2500" b="0" i="0" u="none" strike="noStrike" cap="none">
                <a:solidFill>
                  <a:srgbClr val="434343"/>
                </a:solidFill>
                <a:latin typeface="Nunito SemiBold"/>
                <a:ea typeface="Nunito SemiBold"/>
                <a:cs typeface="Nunito SemiBold"/>
                <a:sym typeface="Nunito SemiBold"/>
              </a:defRPr>
            </a:lvl9pPr>
          </a:lstStyle>
          <a:p>
            <a:endParaRPr/>
          </a:p>
        </p:txBody>
      </p:sp>
      <p:sp>
        <p:nvSpPr>
          <p:cNvPr id="55" name="Google Shape;55;g10ee00f67ea_0_62"/>
          <p:cNvSpPr txBox="1">
            <a:spLocks noGrp="1"/>
          </p:cNvSpPr>
          <p:nvPr>
            <p:ph type="body" idx="1"/>
          </p:nvPr>
        </p:nvSpPr>
        <p:spPr>
          <a:xfrm>
            <a:off x="311700" y="861075"/>
            <a:ext cx="8520600" cy="3416400"/>
          </a:xfrm>
          <a:prstGeom prst="rect">
            <a:avLst/>
          </a:prstGeom>
          <a:noFill/>
          <a:ln>
            <a:noFill/>
          </a:ln>
        </p:spPr>
        <p:txBody>
          <a:bodyPr spcFirstLastPara="1" wrap="square" lIns="91425" tIns="91425" rIns="91425" bIns="91425" anchor="t" anchorCtr="0">
            <a:noAutofit/>
          </a:bodyPr>
          <a:lstStyle>
            <a:lvl1pPr marL="457200" marR="0" lvl="0" indent="-323850" algn="l" rtl="0">
              <a:lnSpc>
                <a:spcPct val="115000"/>
              </a:lnSpc>
              <a:spcBef>
                <a:spcPts val="0"/>
              </a:spcBef>
              <a:spcAft>
                <a:spcPts val="0"/>
              </a:spcAft>
              <a:buClr>
                <a:schemeClr val="dk2"/>
              </a:buClr>
              <a:buSzPts val="1500"/>
              <a:buFont typeface="Nunito"/>
              <a:buChar char="●"/>
              <a:defRPr sz="1500" b="0" i="0" u="none" strike="noStrike" cap="none">
                <a:solidFill>
                  <a:schemeClr val="dk2"/>
                </a:solidFill>
                <a:latin typeface="Nunito"/>
                <a:ea typeface="Nunito"/>
                <a:cs typeface="Nunito"/>
                <a:sym typeface="Nunito"/>
              </a:defRPr>
            </a:lvl1pPr>
            <a:lvl2pPr marL="914400" marR="0" lvl="1" indent="-311150" algn="l" rtl="0">
              <a:lnSpc>
                <a:spcPct val="115000"/>
              </a:lnSpc>
              <a:spcBef>
                <a:spcPts val="160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2pPr>
            <a:lvl3pPr marL="1371600" marR="0" lvl="2" indent="-304800" algn="l" rtl="0">
              <a:lnSpc>
                <a:spcPct val="115000"/>
              </a:lnSpc>
              <a:spcBef>
                <a:spcPts val="1600"/>
              </a:spcBef>
              <a:spcAft>
                <a:spcPts val="0"/>
              </a:spcAft>
              <a:buClr>
                <a:schemeClr val="dk2"/>
              </a:buClr>
              <a:buSzPts val="1200"/>
              <a:buFont typeface="Nunito"/>
              <a:buChar char="■"/>
              <a:defRPr sz="12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2100" algn="l" rtl="0">
              <a:lnSpc>
                <a:spcPct val="115000"/>
              </a:lnSpc>
              <a:spcBef>
                <a:spcPts val="1600"/>
              </a:spcBef>
              <a:spcAft>
                <a:spcPts val="0"/>
              </a:spcAft>
              <a:buClr>
                <a:schemeClr val="dk2"/>
              </a:buClr>
              <a:buSzPts val="1000"/>
              <a:buFont typeface="Nunito"/>
              <a:buChar char="○"/>
              <a:defRPr sz="1000" b="0" i="0" u="none" strike="noStrike" cap="none">
                <a:solidFill>
                  <a:schemeClr val="dk2"/>
                </a:solidFill>
                <a:latin typeface="Nunito"/>
                <a:ea typeface="Nunito"/>
                <a:cs typeface="Nunito"/>
                <a:sym typeface="Nunito"/>
              </a:defRPr>
            </a:lvl5pPr>
            <a:lvl6pPr marL="2743200" marR="0" lvl="5" indent="-285750" algn="l" rtl="0">
              <a:lnSpc>
                <a:spcPct val="115000"/>
              </a:lnSpc>
              <a:spcBef>
                <a:spcPts val="1600"/>
              </a:spcBef>
              <a:spcAft>
                <a:spcPts val="0"/>
              </a:spcAft>
              <a:buClr>
                <a:schemeClr val="dk2"/>
              </a:buClr>
              <a:buSzPts val="900"/>
              <a:buFont typeface="Nunito"/>
              <a:buChar char="■"/>
              <a:defRPr sz="900" b="0" i="0" u="none" strike="noStrike" cap="none">
                <a:solidFill>
                  <a:schemeClr val="dk2"/>
                </a:solidFill>
                <a:latin typeface="Nunito"/>
                <a:ea typeface="Nunito"/>
                <a:cs typeface="Nunito"/>
                <a:sym typeface="Nunito"/>
              </a:defRPr>
            </a:lvl6pPr>
            <a:lvl7pPr marL="3200400" marR="0" lvl="6" indent="-279400" algn="l" rtl="0">
              <a:lnSpc>
                <a:spcPct val="115000"/>
              </a:lnSpc>
              <a:spcBef>
                <a:spcPts val="1600"/>
              </a:spcBef>
              <a:spcAft>
                <a:spcPts val="0"/>
              </a:spcAft>
              <a:buClr>
                <a:schemeClr val="dk2"/>
              </a:buClr>
              <a:buSzPts val="800"/>
              <a:buFont typeface="Nunito"/>
              <a:buChar char="●"/>
              <a:defRPr sz="800" b="0" i="0" u="none" strike="noStrike" cap="none">
                <a:solidFill>
                  <a:schemeClr val="dk2"/>
                </a:solidFill>
                <a:latin typeface="Nunito"/>
                <a:ea typeface="Nunito"/>
                <a:cs typeface="Nunito"/>
                <a:sym typeface="Nunito"/>
              </a:defRPr>
            </a:lvl7pPr>
            <a:lvl8pPr marL="3657600" marR="0" lvl="7" indent="-273050" algn="l" rtl="0">
              <a:lnSpc>
                <a:spcPct val="115000"/>
              </a:lnSpc>
              <a:spcBef>
                <a:spcPts val="1600"/>
              </a:spcBef>
              <a:spcAft>
                <a:spcPts val="0"/>
              </a:spcAft>
              <a:buClr>
                <a:schemeClr val="dk2"/>
              </a:buClr>
              <a:buSzPts val="700"/>
              <a:buFont typeface="Nunito"/>
              <a:buChar char="○"/>
              <a:defRPr sz="700" b="0" i="0" u="none" strike="noStrike" cap="none">
                <a:solidFill>
                  <a:schemeClr val="dk2"/>
                </a:solidFill>
                <a:latin typeface="Nunito"/>
                <a:ea typeface="Nunito"/>
                <a:cs typeface="Nunito"/>
                <a:sym typeface="Nunito"/>
              </a:defRPr>
            </a:lvl8pPr>
            <a:lvl9pPr marL="4114800" marR="0" lvl="8" indent="-266700" algn="l" rtl="0">
              <a:lnSpc>
                <a:spcPct val="115000"/>
              </a:lnSpc>
              <a:spcBef>
                <a:spcPts val="1600"/>
              </a:spcBef>
              <a:spcAft>
                <a:spcPts val="1600"/>
              </a:spcAft>
              <a:buClr>
                <a:schemeClr val="dk2"/>
              </a:buClr>
              <a:buSzPts val="600"/>
              <a:buFont typeface="Nunito"/>
              <a:buChar char="■"/>
              <a:defRPr sz="600" b="0" i="0" u="none" strike="noStrike" cap="none">
                <a:solidFill>
                  <a:schemeClr val="dk2"/>
                </a:solidFill>
                <a:latin typeface="Nunito"/>
                <a:ea typeface="Nunito"/>
                <a:cs typeface="Nunito"/>
                <a:sym typeface="Nunito"/>
              </a:defRPr>
            </a:lvl9pPr>
          </a:lstStyle>
          <a:p>
            <a:endParaRPr/>
          </a:p>
        </p:txBody>
      </p:sp>
      <p:sp>
        <p:nvSpPr>
          <p:cNvPr id="56" name="Google Shape;56;g10ee00f67ea_0_62"/>
          <p:cNvSpPr txBox="1"/>
          <p:nvPr/>
        </p:nvSpPr>
        <p:spPr>
          <a:xfrm>
            <a:off x="2234400" y="4917657"/>
            <a:ext cx="4675200" cy="275700"/>
          </a:xfrm>
          <a:prstGeom prst="rect">
            <a:avLst/>
          </a:prstGeom>
          <a:noFill/>
          <a:ln>
            <a:noFill/>
          </a:ln>
        </p:spPr>
        <p:txBody>
          <a:bodyPr spcFirstLastPara="1" wrap="square" lIns="91425" tIns="91425" rIns="91425" bIns="91425" anchor="t" anchorCtr="0">
            <a:noAutofit/>
          </a:bodyPr>
          <a:lstStyle/>
          <a:p>
            <a:pPr marL="12700" marR="0" lvl="0" indent="0" algn="ctr" rtl="0">
              <a:lnSpc>
                <a:spcPct val="102500"/>
              </a:lnSpc>
              <a:spcBef>
                <a:spcPts val="0"/>
              </a:spcBef>
              <a:spcAft>
                <a:spcPts val="0"/>
              </a:spcAft>
              <a:buClr>
                <a:srgbClr val="000000"/>
              </a:buClr>
              <a:buSzPts val="700"/>
              <a:buFont typeface="Arial"/>
              <a:buNone/>
            </a:pPr>
            <a:r>
              <a:rPr lang="en" sz="700" b="1" i="0" u="none" strike="noStrike" cap="none">
                <a:solidFill>
                  <a:srgbClr val="434343"/>
                </a:solidFill>
                <a:latin typeface="Nunito"/>
                <a:ea typeface="Nunito"/>
                <a:cs typeface="Nunito"/>
                <a:sym typeface="Nunito"/>
              </a:rPr>
              <a:t>Proprietary content. © Great Learning. All Rights Reserved. Unauthorized use or distribution prohibited.</a:t>
            </a:r>
            <a:endParaRPr sz="700" b="1" i="0" u="none" strike="noStrike" cap="none">
              <a:solidFill>
                <a:srgbClr val="434343"/>
              </a:solidFill>
              <a:latin typeface="Nunito"/>
              <a:ea typeface="Nunito"/>
              <a:cs typeface="Nunito"/>
              <a:sym typeface="Nunito"/>
            </a:endParaRPr>
          </a:p>
        </p:txBody>
      </p:sp>
      <p:sp>
        <p:nvSpPr>
          <p:cNvPr id="57" name="Google Shape;57;g10ee00f67ea_0_62"/>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1pPr>
            <a:lvl2pPr marL="0" marR="0" lvl="1"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2pPr>
            <a:lvl3pPr marL="0" marR="0" lvl="2"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3pPr>
            <a:lvl4pPr marL="0" marR="0" lvl="3"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4pPr>
            <a:lvl5pPr marL="0" marR="0" lvl="4"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5pPr>
            <a:lvl6pPr marL="0" marR="0" lvl="5"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6pPr>
            <a:lvl7pPr marL="0" marR="0" lvl="6"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7pPr>
            <a:lvl8pPr marL="0" marR="0" lvl="7"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8pPr>
            <a:lvl9pPr marL="0" marR="0" lvl="8" indent="0" algn="ctr" rtl="0">
              <a:lnSpc>
                <a:spcPct val="100000"/>
              </a:lnSpc>
              <a:spcBef>
                <a:spcPts val="0"/>
              </a:spcBef>
              <a:spcAft>
                <a:spcPts val="0"/>
              </a:spcAft>
              <a:buClr>
                <a:srgbClr val="000000"/>
              </a:buClr>
              <a:buSzPts val="800"/>
              <a:buFont typeface="Arial"/>
              <a:buNone/>
              <a:defRPr sz="800" b="1" i="0" u="none" strike="noStrike" cap="none">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pic>
        <p:nvPicPr>
          <p:cNvPr id="58" name="Google Shape;58;g10ee00f67ea_0_62"/>
          <p:cNvPicPr preferRelativeResize="0"/>
          <p:nvPr/>
        </p:nvPicPr>
        <p:blipFill rotWithShape="1">
          <a:blip r:embed="rId12">
            <a:alphaModFix/>
          </a:blip>
          <a:srcRect/>
          <a:stretch/>
        </p:blipFill>
        <p:spPr>
          <a:xfrm>
            <a:off x="7669500" y="68264"/>
            <a:ext cx="1395476" cy="572701"/>
          </a:xfrm>
          <a:prstGeom prst="rect">
            <a:avLst/>
          </a:prstGeom>
          <a:noFill/>
          <a:ln>
            <a:noFill/>
          </a:ln>
        </p:spPr>
      </p:pic>
      <p:grpSp>
        <p:nvGrpSpPr>
          <p:cNvPr id="59" name="Google Shape;59;g10ee00f67ea_0_62"/>
          <p:cNvGrpSpPr/>
          <p:nvPr/>
        </p:nvGrpSpPr>
        <p:grpSpPr>
          <a:xfrm>
            <a:off x="6593" y="10"/>
            <a:ext cx="175500" cy="709221"/>
            <a:chOff x="6593" y="10"/>
            <a:chExt cx="175500" cy="709221"/>
          </a:xfrm>
        </p:grpSpPr>
        <p:sp>
          <p:nvSpPr>
            <p:cNvPr id="60" name="Google Shape;60;g10ee00f67ea_0_62"/>
            <p:cNvSpPr/>
            <p:nvPr/>
          </p:nvSpPr>
          <p:spPr>
            <a:xfrm>
              <a:off x="6593" y="10"/>
              <a:ext cx="175500" cy="355500"/>
            </a:xfrm>
            <a:prstGeom prst="rect">
              <a:avLst/>
            </a:prstGeom>
            <a:solidFill>
              <a:srgbClr val="0E39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g10ee00f67ea_0_62"/>
            <p:cNvSpPr/>
            <p:nvPr/>
          </p:nvSpPr>
          <p:spPr>
            <a:xfrm>
              <a:off x="6593" y="353731"/>
              <a:ext cx="175500" cy="355500"/>
            </a:xfrm>
            <a:prstGeom prst="rect">
              <a:avLst/>
            </a:prstGeom>
            <a:solidFill>
              <a:srgbClr val="1974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mc:AlternateContent xmlns:mc="http://schemas.openxmlformats.org/markup-compatibility/2006" xmlns:p14="http://schemas.microsoft.com/office/powerpoint/2010/main">
    <mc:Choice Requires="p14">
      <p:transition p14:dur="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4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2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50.png"/></Relationships>
</file>

<file path=ppt/slides/_rels/slide2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 Target="slide18.xml"/><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 Target="slide18.xml"/><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12508d39905_0_224"/>
          <p:cNvSpPr txBox="1">
            <a:spLocks noGrp="1"/>
          </p:cNvSpPr>
          <p:nvPr>
            <p:ph type="ctrTitle"/>
          </p:nvPr>
        </p:nvSpPr>
        <p:spPr>
          <a:xfrm>
            <a:off x="1158150" y="1412050"/>
            <a:ext cx="6827700" cy="581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800"/>
              <a:buNone/>
            </a:pPr>
            <a:r>
              <a:rPr lang="en" sz="3600" dirty="0" err="1">
                <a:solidFill>
                  <a:srgbClr val="1974D2"/>
                </a:solidFill>
              </a:rPr>
              <a:t>ReneWind</a:t>
            </a:r>
            <a:r>
              <a:rPr lang="en" sz="3600" dirty="0">
                <a:solidFill>
                  <a:srgbClr val="1974D2"/>
                </a:solidFill>
              </a:rPr>
              <a:t> Failure Detection</a:t>
            </a:r>
            <a:endParaRPr sz="3600" dirty="0">
              <a:solidFill>
                <a:srgbClr val="1974D2"/>
              </a:solidFill>
            </a:endParaRPr>
          </a:p>
        </p:txBody>
      </p:sp>
      <p:sp>
        <p:nvSpPr>
          <p:cNvPr id="106" name="Google Shape;106;g12508d39905_0_224"/>
          <p:cNvSpPr txBox="1">
            <a:spLocks noGrp="1"/>
          </p:cNvSpPr>
          <p:nvPr>
            <p:ph type="ctrTitle"/>
          </p:nvPr>
        </p:nvSpPr>
        <p:spPr>
          <a:xfrm>
            <a:off x="1153000" y="2038575"/>
            <a:ext cx="6827700" cy="498300"/>
          </a:xfrm>
          <a:prstGeom prst="rect">
            <a:avLst/>
          </a:prstGeom>
          <a:noFill/>
          <a:ln>
            <a:noFill/>
          </a:ln>
        </p:spPr>
        <p:txBody>
          <a:bodyPr spcFirstLastPara="1" wrap="square" lIns="91425" tIns="91425" rIns="91425" bIns="91425" anchor="b" anchorCtr="0">
            <a:noAutofit/>
          </a:bodyPr>
          <a:lstStyle/>
          <a:p>
            <a:r>
              <a:rPr lang="en" sz="3000" b="0" dirty="0">
                <a:solidFill>
                  <a:srgbClr val="1974D2"/>
                </a:solidFill>
              </a:rPr>
              <a:t>P</a:t>
            </a:r>
            <a:r>
              <a:rPr lang="en-US" sz="3000" b="0" dirty="0">
                <a:solidFill>
                  <a:srgbClr val="1974D2"/>
                </a:solidFill>
              </a:rPr>
              <a:t>GP-DSBA _ </a:t>
            </a:r>
            <a:r>
              <a:rPr lang="en-US" sz="3000" b="0" dirty="0" err="1">
                <a:solidFill>
                  <a:srgbClr val="1974D2"/>
                </a:solidFill>
              </a:rPr>
              <a:t>ReneWind</a:t>
            </a:r>
            <a:r>
              <a:rPr lang="en-US" sz="3000" b="0" dirty="0">
                <a:solidFill>
                  <a:srgbClr val="1974D2"/>
                </a:solidFill>
              </a:rPr>
              <a:t> Project</a:t>
            </a:r>
            <a:endParaRPr sz="3000" b="0" dirty="0">
              <a:solidFill>
                <a:srgbClr val="1974D2"/>
              </a:solidFill>
            </a:endParaRPr>
          </a:p>
        </p:txBody>
      </p:sp>
      <p:sp>
        <p:nvSpPr>
          <p:cNvPr id="107" name="Google Shape;107;g12508d39905_0_224"/>
          <p:cNvSpPr txBox="1">
            <a:spLocks noGrp="1"/>
          </p:cNvSpPr>
          <p:nvPr>
            <p:ph type="ctrTitle"/>
          </p:nvPr>
        </p:nvSpPr>
        <p:spPr>
          <a:xfrm>
            <a:off x="1153000" y="2429300"/>
            <a:ext cx="6827700" cy="498300"/>
          </a:xfrm>
          <a:prstGeom prst="rect">
            <a:avLst/>
          </a:prstGeom>
          <a:noFill/>
          <a:ln>
            <a:noFill/>
          </a:ln>
        </p:spPr>
        <p:txBody>
          <a:bodyPr spcFirstLastPara="1" wrap="square" lIns="91425" tIns="91425" rIns="91425" bIns="91425" anchor="b" anchorCtr="0">
            <a:noAutofit/>
          </a:bodyPr>
          <a:lstStyle/>
          <a:p>
            <a:r>
              <a:rPr lang="en-US" sz="1600" b="0" dirty="0">
                <a:solidFill>
                  <a:srgbClr val="1974D2"/>
                </a:solidFill>
              </a:rPr>
              <a:t>February 05, 2024</a:t>
            </a:r>
            <a:endParaRPr sz="1600" b="0" dirty="0">
              <a:solidFill>
                <a:srgbClr val="1974D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81808B27-64C0-018F-58E0-C6F859D1317F}"/>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328E0484-BE89-634D-A0D4-1620ADAEB182}"/>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Model Performance Summary: </a:t>
            </a:r>
            <a:r>
              <a:rPr lang="en-US" sz="1800" dirty="0">
                <a:solidFill>
                  <a:srgbClr val="1974D2"/>
                </a:solidFill>
              </a:rPr>
              <a:t>AdaBoost Tuning using oversampled data</a:t>
            </a:r>
            <a:br>
              <a:rPr lang="en-US" sz="1800" dirty="0">
                <a:solidFill>
                  <a:srgbClr val="1974D2"/>
                </a:solidFill>
              </a:rPr>
            </a:br>
            <a:endParaRPr sz="1800" dirty="0">
              <a:solidFill>
                <a:srgbClr val="1974D2"/>
              </a:solidFill>
            </a:endParaRPr>
          </a:p>
        </p:txBody>
      </p:sp>
      <p:sp>
        <p:nvSpPr>
          <p:cNvPr id="164" name="Google Shape;164;g12508d39905_0_162">
            <a:extLst>
              <a:ext uri="{FF2B5EF4-FFF2-40B4-BE49-F238E27FC236}">
                <a16:creationId xmlns:a16="http://schemas.microsoft.com/office/drawing/2014/main" id="{5672E571-C526-218C-F690-719EABA61B82}"/>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89FE4E0D-7F30-6EC0-017A-5AF822D156DB}"/>
              </a:ext>
            </a:extLst>
          </p:cNvPr>
          <p:cNvSpPr txBox="1">
            <a:spLocks noGrp="1"/>
          </p:cNvSpPr>
          <p:nvPr>
            <p:ph type="body" idx="1"/>
          </p:nvPr>
        </p:nvSpPr>
        <p:spPr>
          <a:xfrm>
            <a:off x="4334782" y="1196533"/>
            <a:ext cx="4497568" cy="338429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400" b="0" i="0" dirty="0">
                <a:solidFill>
                  <a:srgbClr val="212121"/>
                </a:solidFill>
                <a:effectLst/>
                <a:latin typeface="Roboto" panose="02000000000000000000" pitchFamily="2" charset="0"/>
              </a:rPr>
              <a:t>The performance of AdaBoost Classifier with the best randomly chosen hyperparameters trained on oversampled data has a similar validation recall as that with default hyperparameters trained on the same</a:t>
            </a:r>
          </a:p>
          <a:p>
            <a:pPr algn="l">
              <a:buFont typeface="Arial" panose="020B0604020202020204" pitchFamily="34" charset="0"/>
              <a:buChar char="•"/>
            </a:pPr>
            <a:r>
              <a:rPr lang="en-US" sz="1400" b="0" i="0" dirty="0">
                <a:solidFill>
                  <a:srgbClr val="212121"/>
                </a:solidFill>
                <a:effectLst/>
                <a:latin typeface="Roboto" panose="02000000000000000000" pitchFamily="2" charset="0"/>
              </a:rPr>
              <a:t>The model with the best randomly chosen </a:t>
            </a:r>
            <a:r>
              <a:rPr lang="en-US" sz="1400" dirty="0">
                <a:solidFill>
                  <a:srgbClr val="212121"/>
                </a:solidFill>
                <a:latin typeface="Roboto" panose="02000000000000000000" pitchFamily="2" charset="0"/>
              </a:rPr>
              <a:t>hyper</a:t>
            </a:r>
            <a:r>
              <a:rPr lang="en-US" sz="1400" b="0" i="0" dirty="0">
                <a:solidFill>
                  <a:srgbClr val="212121"/>
                </a:solidFill>
                <a:effectLst/>
                <a:latin typeface="Roboto" panose="02000000000000000000" pitchFamily="2" charset="0"/>
              </a:rPr>
              <a:t>parameters is overfitting the oversampled data.</a:t>
            </a:r>
          </a:p>
        </p:txBody>
      </p:sp>
      <p:sp>
        <p:nvSpPr>
          <p:cNvPr id="9" name="TextBox 8">
            <a:extLst>
              <a:ext uri="{FF2B5EF4-FFF2-40B4-BE49-F238E27FC236}">
                <a16:creationId xmlns:a16="http://schemas.microsoft.com/office/drawing/2014/main" id="{B13F56C0-293F-3421-308B-835F1DE37D25}"/>
              </a:ext>
            </a:extLst>
          </p:cNvPr>
          <p:cNvSpPr txBox="1"/>
          <p:nvPr/>
        </p:nvSpPr>
        <p:spPr>
          <a:xfrm>
            <a:off x="194693" y="3379092"/>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Validation Data</a:t>
            </a:r>
          </a:p>
        </p:txBody>
      </p:sp>
      <p:sp>
        <p:nvSpPr>
          <p:cNvPr id="10" name="TextBox 9">
            <a:extLst>
              <a:ext uri="{FF2B5EF4-FFF2-40B4-BE49-F238E27FC236}">
                <a16:creationId xmlns:a16="http://schemas.microsoft.com/office/drawing/2014/main" id="{E503637A-EA38-BF05-720F-64265EFB2904}"/>
              </a:ext>
            </a:extLst>
          </p:cNvPr>
          <p:cNvSpPr txBox="1"/>
          <p:nvPr/>
        </p:nvSpPr>
        <p:spPr>
          <a:xfrm>
            <a:off x="202551" y="1196533"/>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11" name="Picture 10">
            <a:extLst>
              <a:ext uri="{FF2B5EF4-FFF2-40B4-BE49-F238E27FC236}">
                <a16:creationId xmlns:a16="http://schemas.microsoft.com/office/drawing/2014/main" id="{5632B8D7-60D7-3474-6F65-6C86351E177F}"/>
              </a:ext>
            </a:extLst>
          </p:cNvPr>
          <p:cNvPicPr>
            <a:picLocks noChangeAspect="1"/>
          </p:cNvPicPr>
          <p:nvPr/>
        </p:nvPicPr>
        <p:blipFill>
          <a:blip r:embed="rId4"/>
          <a:stretch>
            <a:fillRect/>
          </a:stretch>
        </p:blipFill>
        <p:spPr>
          <a:xfrm>
            <a:off x="202550" y="1574978"/>
            <a:ext cx="4132232" cy="838200"/>
          </a:xfrm>
          <a:prstGeom prst="rect">
            <a:avLst/>
          </a:prstGeom>
          <a:ln>
            <a:solidFill>
              <a:schemeClr val="accent1"/>
            </a:solidFill>
          </a:ln>
        </p:spPr>
      </p:pic>
      <p:pic>
        <p:nvPicPr>
          <p:cNvPr id="12" name="Picture 11">
            <a:extLst>
              <a:ext uri="{FF2B5EF4-FFF2-40B4-BE49-F238E27FC236}">
                <a16:creationId xmlns:a16="http://schemas.microsoft.com/office/drawing/2014/main" id="{409AE9B9-57C9-9259-BD78-E2FEDB246504}"/>
              </a:ext>
            </a:extLst>
          </p:cNvPr>
          <p:cNvPicPr>
            <a:picLocks noChangeAspect="1"/>
          </p:cNvPicPr>
          <p:nvPr/>
        </p:nvPicPr>
        <p:blipFill>
          <a:blip r:embed="rId5"/>
          <a:stretch>
            <a:fillRect/>
          </a:stretch>
        </p:blipFill>
        <p:spPr>
          <a:xfrm>
            <a:off x="194693" y="3758182"/>
            <a:ext cx="4132232" cy="825500"/>
          </a:xfrm>
          <a:prstGeom prst="rect">
            <a:avLst/>
          </a:prstGeom>
          <a:ln>
            <a:solidFill>
              <a:schemeClr val="accent1"/>
            </a:solidFill>
          </a:ln>
        </p:spPr>
      </p:pic>
    </p:spTree>
    <p:extLst>
      <p:ext uri="{BB962C8B-B14F-4D97-AF65-F5344CB8AC3E}">
        <p14:creationId xmlns:p14="http://schemas.microsoft.com/office/powerpoint/2010/main" val="216004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97450408-93DC-3521-A1F4-3769ABAA01D4}"/>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E0947A3E-A3BB-4F1A-FB5C-13B7AB509D17}"/>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Model Performance Summary: </a:t>
            </a:r>
            <a:r>
              <a:rPr lang="en-US" sz="1800" dirty="0">
                <a:solidFill>
                  <a:srgbClr val="1974D2"/>
                </a:solidFill>
              </a:rPr>
              <a:t>Random Forest Tuning using </a:t>
            </a:r>
            <a:r>
              <a:rPr lang="en-US" sz="1800" dirty="0" err="1">
                <a:solidFill>
                  <a:srgbClr val="1974D2"/>
                </a:solidFill>
              </a:rPr>
              <a:t>undersampled</a:t>
            </a:r>
            <a:r>
              <a:rPr lang="en-US" sz="1800" dirty="0">
                <a:solidFill>
                  <a:srgbClr val="1974D2"/>
                </a:solidFill>
              </a:rPr>
              <a:t> data</a:t>
            </a:r>
            <a:br>
              <a:rPr lang="en-US" sz="1800" dirty="0">
                <a:solidFill>
                  <a:srgbClr val="1974D2"/>
                </a:solidFill>
              </a:rPr>
            </a:br>
            <a:endParaRPr sz="1800" dirty="0">
              <a:solidFill>
                <a:srgbClr val="1974D2"/>
              </a:solidFill>
            </a:endParaRPr>
          </a:p>
        </p:txBody>
      </p:sp>
      <p:sp>
        <p:nvSpPr>
          <p:cNvPr id="164" name="Google Shape;164;g12508d39905_0_162">
            <a:extLst>
              <a:ext uri="{FF2B5EF4-FFF2-40B4-BE49-F238E27FC236}">
                <a16:creationId xmlns:a16="http://schemas.microsoft.com/office/drawing/2014/main" id="{DD300BFF-64F3-A467-48C0-45E0422EFE07}"/>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A04BF7EF-5E58-29B0-317F-04D4F2D9BA8D}"/>
              </a:ext>
            </a:extLst>
          </p:cNvPr>
          <p:cNvSpPr txBox="1">
            <a:spLocks noGrp="1"/>
          </p:cNvSpPr>
          <p:nvPr>
            <p:ph type="body" idx="1"/>
          </p:nvPr>
        </p:nvSpPr>
        <p:spPr>
          <a:xfrm>
            <a:off x="4334782" y="1196533"/>
            <a:ext cx="4497568" cy="338429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400" b="0" i="0" dirty="0">
                <a:solidFill>
                  <a:srgbClr val="212121"/>
                </a:solidFill>
                <a:effectLst/>
                <a:latin typeface="Roboto" panose="02000000000000000000" pitchFamily="2" charset="0"/>
              </a:rPr>
              <a:t>The performance of the </a:t>
            </a:r>
            <a:r>
              <a:rPr lang="en-US" sz="1400" b="0" i="0" dirty="0" err="1">
                <a:solidFill>
                  <a:srgbClr val="212121"/>
                </a:solidFill>
                <a:effectLst/>
                <a:latin typeface="Roboto" panose="02000000000000000000" pitchFamily="2" charset="0"/>
              </a:rPr>
              <a:t>RandomForest</a:t>
            </a:r>
            <a:r>
              <a:rPr lang="en-US" sz="1400" b="0" i="0" dirty="0">
                <a:solidFill>
                  <a:srgbClr val="212121"/>
                </a:solidFill>
                <a:effectLst/>
                <a:latin typeface="Roboto" panose="02000000000000000000" pitchFamily="2" charset="0"/>
              </a:rPr>
              <a:t> Classifier with the best randomly chosen hyperparameters trained on </a:t>
            </a:r>
            <a:r>
              <a:rPr lang="en-US" sz="1400" b="0" i="0" dirty="0" err="1">
                <a:solidFill>
                  <a:srgbClr val="212121"/>
                </a:solidFill>
                <a:effectLst/>
                <a:latin typeface="Roboto" panose="02000000000000000000" pitchFamily="2" charset="0"/>
              </a:rPr>
              <a:t>undersampled</a:t>
            </a:r>
            <a:r>
              <a:rPr lang="en-US" sz="1400" b="0" i="0" dirty="0">
                <a:solidFill>
                  <a:srgbClr val="212121"/>
                </a:solidFill>
                <a:effectLst/>
                <a:latin typeface="Roboto" panose="02000000000000000000" pitchFamily="2" charset="0"/>
              </a:rPr>
              <a:t> data has a slightly worse validation recall than that with default hyperparameters trained on the same</a:t>
            </a:r>
          </a:p>
          <a:p>
            <a:pPr algn="l">
              <a:buFont typeface="Arial" panose="020B0604020202020204" pitchFamily="34" charset="0"/>
              <a:buChar char="•"/>
            </a:pPr>
            <a:r>
              <a:rPr lang="en-US" sz="1400" b="0" i="0" dirty="0">
                <a:solidFill>
                  <a:srgbClr val="212121"/>
                </a:solidFill>
                <a:effectLst/>
                <a:latin typeface="Roboto" panose="02000000000000000000" pitchFamily="2" charset="0"/>
              </a:rPr>
              <a:t>In addition, it generalizes worse than the model with default hyperparameters trained on </a:t>
            </a:r>
            <a:r>
              <a:rPr lang="en-US" sz="1400" b="0" i="0" dirty="0" err="1">
                <a:solidFill>
                  <a:srgbClr val="212121"/>
                </a:solidFill>
                <a:effectLst/>
                <a:latin typeface="Roboto" panose="02000000000000000000" pitchFamily="2" charset="0"/>
              </a:rPr>
              <a:t>undersampled</a:t>
            </a:r>
            <a:r>
              <a:rPr lang="en-US" sz="1400" b="0" i="0" dirty="0">
                <a:solidFill>
                  <a:srgbClr val="212121"/>
                </a:solidFill>
                <a:effectLst/>
                <a:latin typeface="Roboto" panose="02000000000000000000" pitchFamily="2" charset="0"/>
              </a:rPr>
              <a:t> data.</a:t>
            </a:r>
          </a:p>
        </p:txBody>
      </p:sp>
      <p:sp>
        <p:nvSpPr>
          <p:cNvPr id="9" name="TextBox 8">
            <a:extLst>
              <a:ext uri="{FF2B5EF4-FFF2-40B4-BE49-F238E27FC236}">
                <a16:creationId xmlns:a16="http://schemas.microsoft.com/office/drawing/2014/main" id="{D4961F90-C89C-E6B1-162C-B0CEEB207783}"/>
              </a:ext>
            </a:extLst>
          </p:cNvPr>
          <p:cNvSpPr txBox="1"/>
          <p:nvPr/>
        </p:nvSpPr>
        <p:spPr>
          <a:xfrm>
            <a:off x="194693" y="3410991"/>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Validation Data</a:t>
            </a:r>
          </a:p>
        </p:txBody>
      </p:sp>
      <p:sp>
        <p:nvSpPr>
          <p:cNvPr id="10" name="TextBox 9">
            <a:extLst>
              <a:ext uri="{FF2B5EF4-FFF2-40B4-BE49-F238E27FC236}">
                <a16:creationId xmlns:a16="http://schemas.microsoft.com/office/drawing/2014/main" id="{3E5DD736-B7EE-188A-8C62-3A610B043545}"/>
              </a:ext>
            </a:extLst>
          </p:cNvPr>
          <p:cNvSpPr txBox="1"/>
          <p:nvPr/>
        </p:nvSpPr>
        <p:spPr>
          <a:xfrm>
            <a:off x="202551" y="1196533"/>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2" name="Picture 1">
            <a:extLst>
              <a:ext uri="{FF2B5EF4-FFF2-40B4-BE49-F238E27FC236}">
                <a16:creationId xmlns:a16="http://schemas.microsoft.com/office/drawing/2014/main" id="{C49A0645-6EB1-B858-CFFA-D4C4A7969ED4}"/>
              </a:ext>
            </a:extLst>
          </p:cNvPr>
          <p:cNvPicPr>
            <a:picLocks noChangeAspect="1"/>
          </p:cNvPicPr>
          <p:nvPr/>
        </p:nvPicPr>
        <p:blipFill>
          <a:blip r:embed="rId4"/>
          <a:stretch>
            <a:fillRect/>
          </a:stretch>
        </p:blipFill>
        <p:spPr>
          <a:xfrm>
            <a:off x="202549" y="1572772"/>
            <a:ext cx="4124375" cy="812800"/>
          </a:xfrm>
          <a:prstGeom prst="rect">
            <a:avLst/>
          </a:prstGeom>
          <a:ln>
            <a:solidFill>
              <a:schemeClr val="accent1"/>
            </a:solidFill>
          </a:ln>
        </p:spPr>
      </p:pic>
      <p:pic>
        <p:nvPicPr>
          <p:cNvPr id="3" name="Picture 2">
            <a:extLst>
              <a:ext uri="{FF2B5EF4-FFF2-40B4-BE49-F238E27FC236}">
                <a16:creationId xmlns:a16="http://schemas.microsoft.com/office/drawing/2014/main" id="{AA41B257-2554-4D7A-78AA-78140EAD0B6B}"/>
              </a:ext>
            </a:extLst>
          </p:cNvPr>
          <p:cNvPicPr>
            <a:picLocks noChangeAspect="1"/>
          </p:cNvPicPr>
          <p:nvPr/>
        </p:nvPicPr>
        <p:blipFill>
          <a:blip r:embed="rId5"/>
          <a:stretch>
            <a:fillRect/>
          </a:stretch>
        </p:blipFill>
        <p:spPr>
          <a:xfrm>
            <a:off x="202548" y="3795985"/>
            <a:ext cx="4132233" cy="787400"/>
          </a:xfrm>
          <a:prstGeom prst="rect">
            <a:avLst/>
          </a:prstGeom>
          <a:ln>
            <a:solidFill>
              <a:schemeClr val="accent1"/>
            </a:solidFill>
          </a:ln>
        </p:spPr>
      </p:pic>
    </p:spTree>
    <p:extLst>
      <p:ext uri="{BB962C8B-B14F-4D97-AF65-F5344CB8AC3E}">
        <p14:creationId xmlns:p14="http://schemas.microsoft.com/office/powerpoint/2010/main" val="87887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68E417A7-2CF3-EC40-6001-968BFA88E99F}"/>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F6DC6884-785A-C775-8F1D-59D0CC5EF422}"/>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600" dirty="0">
                <a:solidFill>
                  <a:srgbClr val="1974D2"/>
                </a:solidFill>
              </a:rPr>
              <a:t>Model Performance Summary: </a:t>
            </a:r>
            <a:r>
              <a:rPr lang="en-US" sz="1600" dirty="0">
                <a:solidFill>
                  <a:srgbClr val="1974D2"/>
                </a:solidFill>
              </a:rPr>
              <a:t>Gradient Boosting Tuning using oversampled data</a:t>
            </a:r>
            <a:br>
              <a:rPr lang="en-US" sz="1600" dirty="0">
                <a:solidFill>
                  <a:srgbClr val="1974D2"/>
                </a:solidFill>
              </a:rPr>
            </a:br>
            <a:endParaRPr sz="1600" dirty="0">
              <a:solidFill>
                <a:srgbClr val="1974D2"/>
              </a:solidFill>
            </a:endParaRPr>
          </a:p>
        </p:txBody>
      </p:sp>
      <p:sp>
        <p:nvSpPr>
          <p:cNvPr id="164" name="Google Shape;164;g12508d39905_0_162">
            <a:extLst>
              <a:ext uri="{FF2B5EF4-FFF2-40B4-BE49-F238E27FC236}">
                <a16:creationId xmlns:a16="http://schemas.microsoft.com/office/drawing/2014/main" id="{DA2A2C96-201B-A0C0-1061-21A4A65052C3}"/>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40BED0A1-B203-7EC7-5D7F-4B75D85DB516}"/>
              </a:ext>
            </a:extLst>
          </p:cNvPr>
          <p:cNvSpPr txBox="1">
            <a:spLocks noGrp="1"/>
          </p:cNvSpPr>
          <p:nvPr>
            <p:ph type="body" idx="1"/>
          </p:nvPr>
        </p:nvSpPr>
        <p:spPr>
          <a:xfrm>
            <a:off x="4334782" y="1196533"/>
            <a:ext cx="4497568" cy="338429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600" b="0" i="0" dirty="0">
                <a:solidFill>
                  <a:srgbClr val="212121"/>
                </a:solidFill>
                <a:effectLst/>
                <a:latin typeface="Roboto" panose="02000000000000000000" pitchFamily="2" charset="0"/>
              </a:rPr>
              <a:t>The performance of the Gradient Boosting Classifier with the best randomly chosen hyperparameters trained on oversampled data has a slightly worse validation recall than that with default hyperparameters trained on the same</a:t>
            </a:r>
          </a:p>
          <a:p>
            <a:pPr algn="l">
              <a:buFont typeface="Arial" panose="020B0604020202020204" pitchFamily="34" charset="0"/>
              <a:buChar char="•"/>
            </a:pPr>
            <a:r>
              <a:rPr lang="en-US" sz="1600" b="0" i="0" dirty="0">
                <a:solidFill>
                  <a:srgbClr val="212121"/>
                </a:solidFill>
                <a:effectLst/>
                <a:latin typeface="Roboto" panose="02000000000000000000" pitchFamily="2" charset="0"/>
              </a:rPr>
              <a:t>The model with the best randomly chosen hyperparameters is overfitting the oversampled data</a:t>
            </a:r>
          </a:p>
        </p:txBody>
      </p:sp>
      <p:sp>
        <p:nvSpPr>
          <p:cNvPr id="9" name="TextBox 8">
            <a:extLst>
              <a:ext uri="{FF2B5EF4-FFF2-40B4-BE49-F238E27FC236}">
                <a16:creationId xmlns:a16="http://schemas.microsoft.com/office/drawing/2014/main" id="{ECA4362E-F1A0-70AC-82E8-FD8DDC7B1EE0}"/>
              </a:ext>
            </a:extLst>
          </p:cNvPr>
          <p:cNvSpPr txBox="1"/>
          <p:nvPr/>
        </p:nvSpPr>
        <p:spPr>
          <a:xfrm>
            <a:off x="194693" y="3410991"/>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Validation Data</a:t>
            </a:r>
          </a:p>
        </p:txBody>
      </p:sp>
      <p:sp>
        <p:nvSpPr>
          <p:cNvPr id="10" name="TextBox 9">
            <a:extLst>
              <a:ext uri="{FF2B5EF4-FFF2-40B4-BE49-F238E27FC236}">
                <a16:creationId xmlns:a16="http://schemas.microsoft.com/office/drawing/2014/main" id="{02C71DEC-55F0-2BBE-1DF3-8981C893CCAC}"/>
              </a:ext>
            </a:extLst>
          </p:cNvPr>
          <p:cNvSpPr txBox="1"/>
          <p:nvPr/>
        </p:nvSpPr>
        <p:spPr>
          <a:xfrm>
            <a:off x="202551" y="1196533"/>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4" name="Picture 3">
            <a:extLst>
              <a:ext uri="{FF2B5EF4-FFF2-40B4-BE49-F238E27FC236}">
                <a16:creationId xmlns:a16="http://schemas.microsoft.com/office/drawing/2014/main" id="{0C4E1149-88E0-C041-526C-480F493F2C07}"/>
              </a:ext>
            </a:extLst>
          </p:cNvPr>
          <p:cNvPicPr>
            <a:picLocks noChangeAspect="1"/>
          </p:cNvPicPr>
          <p:nvPr/>
        </p:nvPicPr>
        <p:blipFill>
          <a:blip r:embed="rId4"/>
          <a:stretch>
            <a:fillRect/>
          </a:stretch>
        </p:blipFill>
        <p:spPr>
          <a:xfrm>
            <a:off x="202547" y="1574979"/>
            <a:ext cx="4132233" cy="762000"/>
          </a:xfrm>
          <a:prstGeom prst="rect">
            <a:avLst/>
          </a:prstGeom>
          <a:ln>
            <a:solidFill>
              <a:schemeClr val="accent1"/>
            </a:solidFill>
          </a:ln>
        </p:spPr>
      </p:pic>
      <p:pic>
        <p:nvPicPr>
          <p:cNvPr id="5" name="Picture 4">
            <a:extLst>
              <a:ext uri="{FF2B5EF4-FFF2-40B4-BE49-F238E27FC236}">
                <a16:creationId xmlns:a16="http://schemas.microsoft.com/office/drawing/2014/main" id="{C39AA732-7203-8897-DE1E-E0AB872136B7}"/>
              </a:ext>
            </a:extLst>
          </p:cNvPr>
          <p:cNvPicPr>
            <a:picLocks noChangeAspect="1"/>
          </p:cNvPicPr>
          <p:nvPr/>
        </p:nvPicPr>
        <p:blipFill>
          <a:blip r:embed="rId5"/>
          <a:stretch>
            <a:fillRect/>
          </a:stretch>
        </p:blipFill>
        <p:spPr>
          <a:xfrm>
            <a:off x="194692" y="3783740"/>
            <a:ext cx="4132231" cy="797090"/>
          </a:xfrm>
          <a:prstGeom prst="rect">
            <a:avLst/>
          </a:prstGeom>
          <a:ln>
            <a:solidFill>
              <a:schemeClr val="accent1"/>
            </a:solidFill>
          </a:ln>
        </p:spPr>
      </p:pic>
    </p:spTree>
    <p:extLst>
      <p:ext uri="{BB962C8B-B14F-4D97-AF65-F5344CB8AC3E}">
        <p14:creationId xmlns:p14="http://schemas.microsoft.com/office/powerpoint/2010/main" val="1606718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CCE10B05-B625-0D15-F715-13934B53AC9D}"/>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48DB7EF1-8126-3F6E-3703-2F56EB997CDC}"/>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Model Performance Summary: </a:t>
            </a:r>
            <a:r>
              <a:rPr lang="en-US" sz="1800" dirty="0" err="1">
                <a:solidFill>
                  <a:srgbClr val="1974D2"/>
                </a:solidFill>
              </a:rPr>
              <a:t>XGBoost</a:t>
            </a:r>
            <a:r>
              <a:rPr lang="en-US" sz="1800" dirty="0">
                <a:solidFill>
                  <a:srgbClr val="1974D2"/>
                </a:solidFill>
              </a:rPr>
              <a:t> Tuning using oversampled data</a:t>
            </a:r>
            <a:br>
              <a:rPr lang="en-US" sz="1800" dirty="0">
                <a:solidFill>
                  <a:srgbClr val="1974D2"/>
                </a:solidFill>
              </a:rPr>
            </a:br>
            <a:endParaRPr sz="1800" dirty="0">
              <a:solidFill>
                <a:srgbClr val="1974D2"/>
              </a:solidFill>
            </a:endParaRPr>
          </a:p>
        </p:txBody>
      </p:sp>
      <p:sp>
        <p:nvSpPr>
          <p:cNvPr id="164" name="Google Shape;164;g12508d39905_0_162">
            <a:extLst>
              <a:ext uri="{FF2B5EF4-FFF2-40B4-BE49-F238E27FC236}">
                <a16:creationId xmlns:a16="http://schemas.microsoft.com/office/drawing/2014/main" id="{094164BF-ECC8-A641-73CB-669235AC1832}"/>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FBBF91FF-B5E7-B40A-C17C-FDA578072BE9}"/>
              </a:ext>
            </a:extLst>
          </p:cNvPr>
          <p:cNvSpPr txBox="1">
            <a:spLocks noGrp="1"/>
          </p:cNvSpPr>
          <p:nvPr>
            <p:ph type="body" idx="1"/>
          </p:nvPr>
        </p:nvSpPr>
        <p:spPr>
          <a:xfrm>
            <a:off x="4334782" y="1196533"/>
            <a:ext cx="4497568" cy="338429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600" b="0" i="0" dirty="0">
                <a:solidFill>
                  <a:srgbClr val="212121"/>
                </a:solidFill>
                <a:effectLst/>
                <a:latin typeface="Roboto" panose="02000000000000000000" pitchFamily="2" charset="0"/>
              </a:rPr>
              <a:t>The performance of the </a:t>
            </a:r>
            <a:r>
              <a:rPr lang="en-US" sz="1600" b="0" i="0" dirty="0" err="1">
                <a:solidFill>
                  <a:srgbClr val="212121"/>
                </a:solidFill>
                <a:effectLst/>
                <a:latin typeface="Roboto" panose="02000000000000000000" pitchFamily="2" charset="0"/>
              </a:rPr>
              <a:t>XGBoost</a:t>
            </a:r>
            <a:r>
              <a:rPr lang="en-US" sz="1600" b="0" i="0" dirty="0">
                <a:solidFill>
                  <a:srgbClr val="212121"/>
                </a:solidFill>
                <a:effectLst/>
                <a:latin typeface="Roboto" panose="02000000000000000000" pitchFamily="2" charset="0"/>
              </a:rPr>
              <a:t> Classifier with the best randomly chosen hyperparameters trained on oversampled data has a better validation recall than that with default parameters trained on the same</a:t>
            </a:r>
          </a:p>
          <a:p>
            <a:pPr algn="l">
              <a:buFont typeface="Arial" panose="020B0604020202020204" pitchFamily="34" charset="0"/>
              <a:buChar char="•"/>
            </a:pPr>
            <a:r>
              <a:rPr lang="en-US" sz="1600" b="0" i="0" dirty="0">
                <a:solidFill>
                  <a:srgbClr val="212121"/>
                </a:solidFill>
                <a:effectLst/>
                <a:latin typeface="Roboto" panose="02000000000000000000" pitchFamily="2" charset="0"/>
              </a:rPr>
              <a:t>However, the model still overfits the oversampled data</a:t>
            </a:r>
          </a:p>
        </p:txBody>
      </p:sp>
      <p:sp>
        <p:nvSpPr>
          <p:cNvPr id="9" name="TextBox 8">
            <a:extLst>
              <a:ext uri="{FF2B5EF4-FFF2-40B4-BE49-F238E27FC236}">
                <a16:creationId xmlns:a16="http://schemas.microsoft.com/office/drawing/2014/main" id="{17D61175-164C-8123-E9FD-7EFBB18759FA}"/>
              </a:ext>
            </a:extLst>
          </p:cNvPr>
          <p:cNvSpPr txBox="1"/>
          <p:nvPr/>
        </p:nvSpPr>
        <p:spPr>
          <a:xfrm>
            <a:off x="194693" y="3410991"/>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Validation Data</a:t>
            </a:r>
          </a:p>
        </p:txBody>
      </p:sp>
      <p:sp>
        <p:nvSpPr>
          <p:cNvPr id="10" name="TextBox 9">
            <a:extLst>
              <a:ext uri="{FF2B5EF4-FFF2-40B4-BE49-F238E27FC236}">
                <a16:creationId xmlns:a16="http://schemas.microsoft.com/office/drawing/2014/main" id="{4FA1F7F7-8C5A-F346-7C82-DEE2FAC97D10}"/>
              </a:ext>
            </a:extLst>
          </p:cNvPr>
          <p:cNvSpPr txBox="1"/>
          <p:nvPr/>
        </p:nvSpPr>
        <p:spPr>
          <a:xfrm>
            <a:off x="202551" y="1196533"/>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4" name="Picture 3">
            <a:extLst>
              <a:ext uri="{FF2B5EF4-FFF2-40B4-BE49-F238E27FC236}">
                <a16:creationId xmlns:a16="http://schemas.microsoft.com/office/drawing/2014/main" id="{F8E10092-7117-53F2-0BB2-DA6B3C10CC72}"/>
              </a:ext>
            </a:extLst>
          </p:cNvPr>
          <p:cNvPicPr>
            <a:picLocks noChangeAspect="1"/>
          </p:cNvPicPr>
          <p:nvPr/>
        </p:nvPicPr>
        <p:blipFill>
          <a:blip r:embed="rId4"/>
          <a:stretch>
            <a:fillRect/>
          </a:stretch>
        </p:blipFill>
        <p:spPr>
          <a:xfrm>
            <a:off x="202547" y="1560769"/>
            <a:ext cx="4132233" cy="723900"/>
          </a:xfrm>
          <a:prstGeom prst="rect">
            <a:avLst/>
          </a:prstGeom>
          <a:ln>
            <a:solidFill>
              <a:schemeClr val="accent1"/>
            </a:solidFill>
          </a:ln>
        </p:spPr>
      </p:pic>
      <p:pic>
        <p:nvPicPr>
          <p:cNvPr id="5" name="Picture 4">
            <a:extLst>
              <a:ext uri="{FF2B5EF4-FFF2-40B4-BE49-F238E27FC236}">
                <a16:creationId xmlns:a16="http://schemas.microsoft.com/office/drawing/2014/main" id="{7DFDB8F0-3E00-355A-EA61-21B6A9AE751E}"/>
              </a:ext>
            </a:extLst>
          </p:cNvPr>
          <p:cNvPicPr>
            <a:picLocks noChangeAspect="1"/>
          </p:cNvPicPr>
          <p:nvPr/>
        </p:nvPicPr>
        <p:blipFill>
          <a:blip r:embed="rId5"/>
          <a:stretch>
            <a:fillRect/>
          </a:stretch>
        </p:blipFill>
        <p:spPr>
          <a:xfrm>
            <a:off x="194692" y="3795287"/>
            <a:ext cx="4140087" cy="785543"/>
          </a:xfrm>
          <a:prstGeom prst="rect">
            <a:avLst/>
          </a:prstGeom>
          <a:ln>
            <a:solidFill>
              <a:schemeClr val="accent1"/>
            </a:solidFill>
          </a:ln>
        </p:spPr>
      </p:pic>
    </p:spTree>
    <p:extLst>
      <p:ext uri="{BB962C8B-B14F-4D97-AF65-F5344CB8AC3E}">
        <p14:creationId xmlns:p14="http://schemas.microsoft.com/office/powerpoint/2010/main" val="1164264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E5A585F0-958F-4C0F-1D4A-5498D9737271}"/>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EE5F60BD-26D5-992D-3F4F-4D947B35623E}"/>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600" dirty="0">
                <a:solidFill>
                  <a:srgbClr val="1974D2"/>
                </a:solidFill>
              </a:rPr>
              <a:t>Model Performance Summary: </a:t>
            </a:r>
            <a:r>
              <a:rPr lang="en-US" sz="1600" dirty="0">
                <a:solidFill>
                  <a:srgbClr val="1974D2"/>
                </a:solidFill>
              </a:rPr>
              <a:t>Model performance comparison and choosing the final model</a:t>
            </a:r>
            <a:br>
              <a:rPr lang="en-US" sz="1600" dirty="0">
                <a:solidFill>
                  <a:srgbClr val="1974D2"/>
                </a:solidFill>
              </a:rPr>
            </a:br>
            <a:br>
              <a:rPr lang="en-US" sz="1600" dirty="0">
                <a:solidFill>
                  <a:srgbClr val="1974D2"/>
                </a:solidFill>
              </a:rPr>
            </a:br>
            <a:endParaRPr sz="1600" dirty="0">
              <a:solidFill>
                <a:srgbClr val="1974D2"/>
              </a:solidFill>
            </a:endParaRPr>
          </a:p>
        </p:txBody>
      </p:sp>
      <p:sp>
        <p:nvSpPr>
          <p:cNvPr id="164" name="Google Shape;164;g12508d39905_0_162">
            <a:extLst>
              <a:ext uri="{FF2B5EF4-FFF2-40B4-BE49-F238E27FC236}">
                <a16:creationId xmlns:a16="http://schemas.microsoft.com/office/drawing/2014/main" id="{CB4265E6-2612-3C5B-5AFC-AAACAB5FB57E}"/>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9577ED6C-5017-4100-5666-EA721F451FDD}"/>
              </a:ext>
            </a:extLst>
          </p:cNvPr>
          <p:cNvSpPr txBox="1">
            <a:spLocks noGrp="1"/>
          </p:cNvSpPr>
          <p:nvPr>
            <p:ph type="body" idx="1"/>
          </p:nvPr>
        </p:nvSpPr>
        <p:spPr>
          <a:xfrm>
            <a:off x="4571999" y="1196533"/>
            <a:ext cx="4260351" cy="338429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050" b="0" i="0" dirty="0">
                <a:solidFill>
                  <a:srgbClr val="212121"/>
                </a:solidFill>
                <a:effectLst/>
                <a:latin typeface="Roboto" panose="02000000000000000000" pitchFamily="2" charset="0"/>
              </a:rPr>
              <a:t>Accuracy: The tuned AdaBoost Classifier trained on oversampled data has the best validation score and also generalizes the best</a:t>
            </a:r>
          </a:p>
          <a:p>
            <a:pPr algn="l">
              <a:buFont typeface="Arial" panose="020B0604020202020204" pitchFamily="34" charset="0"/>
              <a:buChar char="•"/>
            </a:pPr>
            <a:r>
              <a:rPr lang="en-US" sz="1050" b="0" i="0" dirty="0">
                <a:solidFill>
                  <a:srgbClr val="212121"/>
                </a:solidFill>
                <a:effectLst/>
                <a:latin typeface="Roboto" panose="02000000000000000000" pitchFamily="2" charset="0"/>
              </a:rPr>
              <a:t>Recall: The tuned </a:t>
            </a:r>
            <a:r>
              <a:rPr lang="en-US" sz="1050" b="0" i="0" dirty="0" err="1">
                <a:solidFill>
                  <a:srgbClr val="212121"/>
                </a:solidFill>
                <a:effectLst/>
                <a:latin typeface="Roboto" panose="02000000000000000000" pitchFamily="2" charset="0"/>
              </a:rPr>
              <a:t>XGBoost</a:t>
            </a:r>
            <a:r>
              <a:rPr lang="en-US" sz="1050" b="0" i="0" dirty="0">
                <a:solidFill>
                  <a:srgbClr val="212121"/>
                </a:solidFill>
                <a:effectLst/>
                <a:latin typeface="Roboto" panose="02000000000000000000" pitchFamily="2" charset="0"/>
              </a:rPr>
              <a:t> Classifier trained on oversampled data has the best validation score but the tuned Random Forest Classifier trained on </a:t>
            </a:r>
            <a:r>
              <a:rPr lang="en-US" sz="1050" b="0" i="0" dirty="0" err="1">
                <a:solidFill>
                  <a:srgbClr val="212121"/>
                </a:solidFill>
                <a:effectLst/>
                <a:latin typeface="Roboto" panose="02000000000000000000" pitchFamily="2" charset="0"/>
              </a:rPr>
              <a:t>undersampled</a:t>
            </a:r>
            <a:r>
              <a:rPr lang="en-US" sz="1050" b="0" i="0" dirty="0">
                <a:solidFill>
                  <a:srgbClr val="212121"/>
                </a:solidFill>
                <a:effectLst/>
                <a:latin typeface="Roboto" panose="02000000000000000000" pitchFamily="2" charset="0"/>
              </a:rPr>
              <a:t> data, which has the second best validation score, generalizes better</a:t>
            </a:r>
          </a:p>
          <a:p>
            <a:pPr algn="l">
              <a:buFont typeface="Arial" panose="020B0604020202020204" pitchFamily="34" charset="0"/>
              <a:buChar char="•"/>
            </a:pPr>
            <a:r>
              <a:rPr lang="en-US" sz="1050" b="0" i="0" dirty="0">
                <a:solidFill>
                  <a:srgbClr val="212121"/>
                </a:solidFill>
                <a:effectLst/>
                <a:latin typeface="Roboto" panose="02000000000000000000" pitchFamily="2" charset="0"/>
              </a:rPr>
              <a:t>Precision: The tuned AdaBoost Classifier trained on oversampled data has the best validation score and also generalizes the best</a:t>
            </a:r>
          </a:p>
          <a:p>
            <a:pPr algn="l">
              <a:buFont typeface="Arial" panose="020B0604020202020204" pitchFamily="34" charset="0"/>
              <a:buChar char="•"/>
            </a:pPr>
            <a:r>
              <a:rPr lang="en-US" sz="1050" b="0" i="0" dirty="0">
                <a:solidFill>
                  <a:srgbClr val="212121"/>
                </a:solidFill>
                <a:effectLst/>
                <a:latin typeface="Roboto" panose="02000000000000000000" pitchFamily="2" charset="0"/>
              </a:rPr>
              <a:t>F1: The tune AdaBoost Classifier trained on oversample data has the best validation score and also generalizes the best</a:t>
            </a:r>
          </a:p>
          <a:p>
            <a:pPr algn="l">
              <a:buFont typeface="Arial" panose="020B0604020202020204" pitchFamily="34" charset="0"/>
              <a:buChar char="•"/>
            </a:pPr>
            <a:r>
              <a:rPr lang="en-US" sz="1050" b="0" i="0" dirty="0">
                <a:solidFill>
                  <a:srgbClr val="212121"/>
                </a:solidFill>
                <a:effectLst/>
                <a:latin typeface="Roboto" panose="02000000000000000000" pitchFamily="2" charset="0"/>
              </a:rPr>
              <a:t>Considering that recall is the most important measure for this project, the tuned Random Forest Classifier trained on </a:t>
            </a:r>
            <a:r>
              <a:rPr lang="en-US" sz="1050" b="0" i="0" dirty="0" err="1">
                <a:solidFill>
                  <a:srgbClr val="212121"/>
                </a:solidFill>
                <a:effectLst/>
                <a:latin typeface="Roboto" panose="02000000000000000000" pitchFamily="2" charset="0"/>
              </a:rPr>
              <a:t>undersampled</a:t>
            </a:r>
            <a:r>
              <a:rPr lang="en-US" sz="1050" b="0" i="0" dirty="0">
                <a:solidFill>
                  <a:srgbClr val="212121"/>
                </a:solidFill>
                <a:effectLst/>
                <a:latin typeface="Roboto" panose="02000000000000000000" pitchFamily="2" charset="0"/>
              </a:rPr>
              <a:t> data will be retained as the best model since it generalizes best and has the second best validation score</a:t>
            </a:r>
          </a:p>
        </p:txBody>
      </p:sp>
      <p:pic>
        <p:nvPicPr>
          <p:cNvPr id="2" name="Picture 1">
            <a:extLst>
              <a:ext uri="{FF2B5EF4-FFF2-40B4-BE49-F238E27FC236}">
                <a16:creationId xmlns:a16="http://schemas.microsoft.com/office/drawing/2014/main" id="{278FE2F8-20B6-2838-0332-D58DAAF6445E}"/>
              </a:ext>
            </a:extLst>
          </p:cNvPr>
          <p:cNvPicPr>
            <a:picLocks noChangeAspect="1"/>
          </p:cNvPicPr>
          <p:nvPr/>
        </p:nvPicPr>
        <p:blipFill>
          <a:blip r:embed="rId4"/>
          <a:stretch>
            <a:fillRect/>
          </a:stretch>
        </p:blipFill>
        <p:spPr>
          <a:xfrm>
            <a:off x="202551" y="1196532"/>
            <a:ext cx="4369449" cy="1756055"/>
          </a:xfrm>
          <a:prstGeom prst="rect">
            <a:avLst/>
          </a:prstGeom>
          <a:ln>
            <a:solidFill>
              <a:schemeClr val="accent1"/>
            </a:solidFill>
          </a:ln>
        </p:spPr>
      </p:pic>
      <p:pic>
        <p:nvPicPr>
          <p:cNvPr id="3" name="Picture 2">
            <a:extLst>
              <a:ext uri="{FF2B5EF4-FFF2-40B4-BE49-F238E27FC236}">
                <a16:creationId xmlns:a16="http://schemas.microsoft.com/office/drawing/2014/main" id="{B80A4821-870E-4C3A-E8E7-412C2CD4E807}"/>
              </a:ext>
            </a:extLst>
          </p:cNvPr>
          <p:cNvPicPr>
            <a:picLocks noChangeAspect="1"/>
          </p:cNvPicPr>
          <p:nvPr/>
        </p:nvPicPr>
        <p:blipFill>
          <a:blip r:embed="rId5"/>
          <a:stretch>
            <a:fillRect/>
          </a:stretch>
        </p:blipFill>
        <p:spPr>
          <a:xfrm>
            <a:off x="202549" y="2952588"/>
            <a:ext cx="4369450" cy="1628241"/>
          </a:xfrm>
          <a:prstGeom prst="rect">
            <a:avLst/>
          </a:prstGeom>
          <a:ln>
            <a:solidFill>
              <a:schemeClr val="accent1"/>
            </a:solidFill>
          </a:ln>
        </p:spPr>
      </p:pic>
    </p:spTree>
    <p:extLst>
      <p:ext uri="{BB962C8B-B14F-4D97-AF65-F5344CB8AC3E}">
        <p14:creationId xmlns:p14="http://schemas.microsoft.com/office/powerpoint/2010/main" val="1798258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56857B9D-D491-ADB6-59BF-AA416DD66D2E}"/>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84A784E2-F675-0643-A4BB-8FA0862D6A7E}"/>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600" dirty="0">
                <a:solidFill>
                  <a:srgbClr val="1974D2"/>
                </a:solidFill>
              </a:rPr>
              <a:t>Model Performance Summary: </a:t>
            </a:r>
            <a:r>
              <a:rPr lang="en-US" sz="1600" dirty="0">
                <a:solidFill>
                  <a:srgbClr val="1974D2"/>
                </a:solidFill>
              </a:rPr>
              <a:t>Performance and Feature Importance of Best Model (Tuned Random Forest Classifier trained on </a:t>
            </a:r>
            <a:r>
              <a:rPr lang="en-US" sz="1600" dirty="0" err="1">
                <a:solidFill>
                  <a:srgbClr val="1974D2"/>
                </a:solidFill>
              </a:rPr>
              <a:t>undersampled</a:t>
            </a:r>
            <a:r>
              <a:rPr lang="en-US" sz="1600" dirty="0">
                <a:solidFill>
                  <a:srgbClr val="1974D2"/>
                </a:solidFill>
              </a:rPr>
              <a:t> data)</a:t>
            </a:r>
            <a:br>
              <a:rPr lang="en-US" sz="1600" dirty="0">
                <a:solidFill>
                  <a:srgbClr val="1974D2"/>
                </a:solidFill>
              </a:rPr>
            </a:br>
            <a:br>
              <a:rPr lang="en-US" sz="1600" dirty="0">
                <a:solidFill>
                  <a:srgbClr val="1974D2"/>
                </a:solidFill>
              </a:rPr>
            </a:br>
            <a:endParaRPr sz="1600" dirty="0">
              <a:solidFill>
                <a:srgbClr val="1974D2"/>
              </a:solidFill>
            </a:endParaRPr>
          </a:p>
        </p:txBody>
      </p:sp>
      <p:sp>
        <p:nvSpPr>
          <p:cNvPr id="164" name="Google Shape;164;g12508d39905_0_162">
            <a:extLst>
              <a:ext uri="{FF2B5EF4-FFF2-40B4-BE49-F238E27FC236}">
                <a16:creationId xmlns:a16="http://schemas.microsoft.com/office/drawing/2014/main" id="{4EBA89C6-FF98-B805-61C8-71F4338B4735}"/>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027D31E4-9552-8092-839F-71D4522B231C}"/>
              </a:ext>
            </a:extLst>
          </p:cNvPr>
          <p:cNvSpPr txBox="1">
            <a:spLocks noGrp="1"/>
          </p:cNvSpPr>
          <p:nvPr>
            <p:ph type="body" idx="1"/>
          </p:nvPr>
        </p:nvSpPr>
        <p:spPr>
          <a:xfrm>
            <a:off x="4583162" y="2441832"/>
            <a:ext cx="4249188" cy="2138999"/>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400" b="0" i="0" dirty="0">
                <a:solidFill>
                  <a:srgbClr val="212121"/>
                </a:solidFill>
                <a:effectLst/>
                <a:latin typeface="Roboto" panose="02000000000000000000" pitchFamily="2" charset="0"/>
              </a:rPr>
              <a:t>The tuned random forest classifier trained on </a:t>
            </a:r>
            <a:r>
              <a:rPr lang="en-US" sz="1400" b="0" i="0" dirty="0" err="1">
                <a:solidFill>
                  <a:srgbClr val="212121"/>
                </a:solidFill>
                <a:effectLst/>
                <a:latin typeface="Roboto" panose="02000000000000000000" pitchFamily="2" charset="0"/>
              </a:rPr>
              <a:t>undersampled</a:t>
            </a:r>
            <a:r>
              <a:rPr lang="en-US" sz="1400" b="0" i="0" dirty="0">
                <a:solidFill>
                  <a:srgbClr val="212121"/>
                </a:solidFill>
                <a:effectLst/>
                <a:latin typeface="Roboto" panose="02000000000000000000" pitchFamily="2" charset="0"/>
              </a:rPr>
              <a:t> data generalizes better on accuracy than on recall but worse on precision and F1</a:t>
            </a:r>
          </a:p>
          <a:p>
            <a:pPr algn="l">
              <a:buFont typeface="Arial" panose="020B0604020202020204" pitchFamily="34" charset="0"/>
              <a:buChar char="•"/>
            </a:pPr>
            <a:r>
              <a:rPr lang="en-US" sz="1400" b="0" i="0" dirty="0">
                <a:solidFill>
                  <a:srgbClr val="212121"/>
                </a:solidFill>
                <a:effectLst/>
                <a:latin typeface="Roboto" panose="02000000000000000000" pitchFamily="2" charset="0"/>
              </a:rPr>
              <a:t>V36 and V18 are by far the most important features of the tuned random forest classifier trained on </a:t>
            </a:r>
            <a:r>
              <a:rPr lang="en-US" sz="1400" b="0" i="0" dirty="0" err="1">
                <a:solidFill>
                  <a:srgbClr val="212121"/>
                </a:solidFill>
                <a:effectLst/>
                <a:latin typeface="Roboto" panose="02000000000000000000" pitchFamily="2" charset="0"/>
              </a:rPr>
              <a:t>undersampled</a:t>
            </a:r>
            <a:r>
              <a:rPr lang="en-US" sz="1400" b="0" i="0" dirty="0">
                <a:solidFill>
                  <a:srgbClr val="212121"/>
                </a:solidFill>
                <a:effectLst/>
                <a:latin typeface="Roboto" panose="02000000000000000000" pitchFamily="2" charset="0"/>
              </a:rPr>
              <a:t> data, followed by V39</a:t>
            </a:r>
          </a:p>
        </p:txBody>
      </p:sp>
      <p:pic>
        <p:nvPicPr>
          <p:cNvPr id="4" name="Picture 3">
            <a:extLst>
              <a:ext uri="{FF2B5EF4-FFF2-40B4-BE49-F238E27FC236}">
                <a16:creationId xmlns:a16="http://schemas.microsoft.com/office/drawing/2014/main" id="{E231BCE1-D815-866B-7F01-080A3FA6FF93}"/>
              </a:ext>
            </a:extLst>
          </p:cNvPr>
          <p:cNvPicPr>
            <a:picLocks noChangeAspect="1"/>
          </p:cNvPicPr>
          <p:nvPr/>
        </p:nvPicPr>
        <p:blipFill>
          <a:blip r:embed="rId4"/>
          <a:stretch>
            <a:fillRect/>
          </a:stretch>
        </p:blipFill>
        <p:spPr>
          <a:xfrm>
            <a:off x="202549" y="1196533"/>
            <a:ext cx="4369450" cy="3384297"/>
          </a:xfrm>
          <a:prstGeom prst="rect">
            <a:avLst/>
          </a:prstGeom>
          <a:ln>
            <a:solidFill>
              <a:schemeClr val="accent1"/>
            </a:solidFill>
          </a:ln>
        </p:spPr>
      </p:pic>
      <p:sp>
        <p:nvSpPr>
          <p:cNvPr id="5" name="TextBox 4">
            <a:extLst>
              <a:ext uri="{FF2B5EF4-FFF2-40B4-BE49-F238E27FC236}">
                <a16:creationId xmlns:a16="http://schemas.microsoft.com/office/drawing/2014/main" id="{0D3D950F-5C78-43A6-8426-3B8F6A4E6A1F}"/>
              </a:ext>
            </a:extLst>
          </p:cNvPr>
          <p:cNvSpPr txBox="1"/>
          <p:nvPr/>
        </p:nvSpPr>
        <p:spPr>
          <a:xfrm>
            <a:off x="4583162" y="1202262"/>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Test Data</a:t>
            </a:r>
          </a:p>
        </p:txBody>
      </p:sp>
      <p:pic>
        <p:nvPicPr>
          <p:cNvPr id="7" name="Picture 6">
            <a:extLst>
              <a:ext uri="{FF2B5EF4-FFF2-40B4-BE49-F238E27FC236}">
                <a16:creationId xmlns:a16="http://schemas.microsoft.com/office/drawing/2014/main" id="{C3DF429A-718C-E6BE-216E-EC66702B3583}"/>
              </a:ext>
            </a:extLst>
          </p:cNvPr>
          <p:cNvPicPr>
            <a:picLocks noChangeAspect="1"/>
          </p:cNvPicPr>
          <p:nvPr/>
        </p:nvPicPr>
        <p:blipFill>
          <a:blip r:embed="rId5"/>
          <a:stretch>
            <a:fillRect/>
          </a:stretch>
        </p:blipFill>
        <p:spPr>
          <a:xfrm>
            <a:off x="4583162" y="1578232"/>
            <a:ext cx="4249188" cy="863600"/>
          </a:xfrm>
          <a:prstGeom prst="rect">
            <a:avLst/>
          </a:prstGeom>
          <a:ln>
            <a:solidFill>
              <a:schemeClr val="accent1"/>
            </a:solidFill>
          </a:ln>
        </p:spPr>
      </p:pic>
    </p:spTree>
    <p:extLst>
      <p:ext uri="{BB962C8B-B14F-4D97-AF65-F5344CB8AC3E}">
        <p14:creationId xmlns:p14="http://schemas.microsoft.com/office/powerpoint/2010/main" val="2467755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428A6420-BF85-5D02-AE50-CAB91CA20690}"/>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3DB7A4BF-B25A-47DA-6A7C-E2382BB39A63}"/>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dirty="0">
                <a:solidFill>
                  <a:srgbClr val="1974D2"/>
                </a:solidFill>
              </a:rPr>
              <a:t>Productionize and test the final model using pipelines</a:t>
            </a:r>
            <a:endParaRPr dirty="0">
              <a:solidFill>
                <a:srgbClr val="1974D2"/>
              </a:solidFill>
            </a:endParaRPr>
          </a:p>
        </p:txBody>
      </p:sp>
      <p:sp>
        <p:nvSpPr>
          <p:cNvPr id="164" name="Google Shape;164;g12508d39905_0_162">
            <a:extLst>
              <a:ext uri="{FF2B5EF4-FFF2-40B4-BE49-F238E27FC236}">
                <a16:creationId xmlns:a16="http://schemas.microsoft.com/office/drawing/2014/main" id="{12E3B33C-0450-5FDC-418F-26C5CA1498FF}"/>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6" name="Google Shape;156;g10ae355dec7_0_0">
            <a:extLst>
              <a:ext uri="{FF2B5EF4-FFF2-40B4-BE49-F238E27FC236}">
                <a16:creationId xmlns:a16="http://schemas.microsoft.com/office/drawing/2014/main" id="{9839ADA7-0862-576F-691D-1F4E928DB96E}"/>
              </a:ext>
            </a:extLst>
          </p:cNvPr>
          <p:cNvSpPr txBox="1">
            <a:spLocks noGrp="1"/>
          </p:cNvSpPr>
          <p:nvPr>
            <p:ph type="body" idx="1"/>
          </p:nvPr>
        </p:nvSpPr>
        <p:spPr>
          <a:xfrm>
            <a:off x="4334779" y="1202230"/>
            <a:ext cx="4497571" cy="3378602"/>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US" sz="1400" dirty="0">
                <a:solidFill>
                  <a:srgbClr val="000000"/>
                </a:solidFill>
              </a:rPr>
              <a:t>A simple pipeline has been used, one that has one single step: running the model</a:t>
            </a:r>
          </a:p>
          <a:p>
            <a:pPr marL="457200" lvl="0" indent="-317500" algn="l" rtl="0">
              <a:spcBef>
                <a:spcPts val="0"/>
              </a:spcBef>
              <a:spcAft>
                <a:spcPts val="0"/>
              </a:spcAft>
              <a:buClr>
                <a:srgbClr val="000000"/>
              </a:buClr>
              <a:buSzPts val="1400"/>
              <a:buChar char="●"/>
            </a:pPr>
            <a:r>
              <a:rPr lang="en-US" sz="1400" dirty="0">
                <a:solidFill>
                  <a:srgbClr val="000000"/>
                </a:solidFill>
              </a:rPr>
              <a:t>The result is very similar to that of the "</a:t>
            </a:r>
            <a:r>
              <a:rPr lang="en-US" sz="1400" dirty="0" err="1">
                <a:solidFill>
                  <a:srgbClr val="000000"/>
                </a:solidFill>
              </a:rPr>
              <a:t>unpiped</a:t>
            </a:r>
            <a:r>
              <a:rPr lang="en-US" sz="1400" dirty="0">
                <a:solidFill>
                  <a:srgbClr val="000000"/>
                </a:solidFill>
              </a:rPr>
              <a:t>" model: The pipeline model trained on </a:t>
            </a:r>
            <a:r>
              <a:rPr lang="en-US" sz="1400" dirty="0" err="1">
                <a:solidFill>
                  <a:srgbClr val="000000"/>
                </a:solidFill>
              </a:rPr>
              <a:t>undersampled</a:t>
            </a:r>
            <a:r>
              <a:rPr lang="en-US" sz="1400" dirty="0">
                <a:solidFill>
                  <a:srgbClr val="000000"/>
                </a:solidFill>
              </a:rPr>
              <a:t> data generalizes better on accuracy than on recall but worse on precision and F1</a:t>
            </a:r>
          </a:p>
          <a:p>
            <a:pPr indent="-317500">
              <a:buClr>
                <a:srgbClr val="000000"/>
              </a:buClr>
              <a:buSzPts val="1400"/>
            </a:pPr>
            <a:r>
              <a:rPr lang="en-US" sz="1400" dirty="0">
                <a:solidFill>
                  <a:srgbClr val="000000"/>
                </a:solidFill>
              </a:rPr>
              <a:t>As discussed earlier, V36 and V18 are by far the most important features of the tuned random forest classifier trained on </a:t>
            </a:r>
            <a:r>
              <a:rPr lang="en-US" sz="1400" dirty="0" err="1">
                <a:solidFill>
                  <a:srgbClr val="000000"/>
                </a:solidFill>
              </a:rPr>
              <a:t>undersampled</a:t>
            </a:r>
            <a:r>
              <a:rPr lang="en-US" sz="1400" dirty="0">
                <a:solidFill>
                  <a:srgbClr val="000000"/>
                </a:solidFill>
              </a:rPr>
              <a:t> data, followed by V39</a:t>
            </a:r>
          </a:p>
        </p:txBody>
      </p:sp>
      <p:sp>
        <p:nvSpPr>
          <p:cNvPr id="2" name="TextBox 1">
            <a:extLst>
              <a:ext uri="{FF2B5EF4-FFF2-40B4-BE49-F238E27FC236}">
                <a16:creationId xmlns:a16="http://schemas.microsoft.com/office/drawing/2014/main" id="{37A672EA-7529-1D7F-8F32-A0FFF80CF382}"/>
              </a:ext>
            </a:extLst>
          </p:cNvPr>
          <p:cNvSpPr txBox="1"/>
          <p:nvPr/>
        </p:nvSpPr>
        <p:spPr>
          <a:xfrm>
            <a:off x="194693" y="3432257"/>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Test Data</a:t>
            </a:r>
          </a:p>
        </p:txBody>
      </p:sp>
      <p:sp>
        <p:nvSpPr>
          <p:cNvPr id="3" name="TextBox 2">
            <a:extLst>
              <a:ext uri="{FF2B5EF4-FFF2-40B4-BE49-F238E27FC236}">
                <a16:creationId xmlns:a16="http://schemas.microsoft.com/office/drawing/2014/main" id="{CC07DA77-E20C-7B11-B17F-8D3049F99D75}"/>
              </a:ext>
            </a:extLst>
          </p:cNvPr>
          <p:cNvSpPr txBox="1"/>
          <p:nvPr/>
        </p:nvSpPr>
        <p:spPr>
          <a:xfrm>
            <a:off x="202551" y="1196533"/>
            <a:ext cx="2339984"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10" name="Picture 9">
            <a:extLst>
              <a:ext uri="{FF2B5EF4-FFF2-40B4-BE49-F238E27FC236}">
                <a16:creationId xmlns:a16="http://schemas.microsoft.com/office/drawing/2014/main" id="{5D72D255-AB60-DFF6-7354-871772093BFC}"/>
              </a:ext>
            </a:extLst>
          </p:cNvPr>
          <p:cNvPicPr>
            <a:picLocks noChangeAspect="1"/>
          </p:cNvPicPr>
          <p:nvPr/>
        </p:nvPicPr>
        <p:blipFill>
          <a:blip r:embed="rId4"/>
          <a:stretch>
            <a:fillRect/>
          </a:stretch>
        </p:blipFill>
        <p:spPr>
          <a:xfrm>
            <a:off x="202549" y="1579817"/>
            <a:ext cx="4132229" cy="838200"/>
          </a:xfrm>
          <a:prstGeom prst="rect">
            <a:avLst/>
          </a:prstGeom>
          <a:ln>
            <a:solidFill>
              <a:schemeClr val="accent1"/>
            </a:solidFill>
          </a:ln>
        </p:spPr>
      </p:pic>
      <p:pic>
        <p:nvPicPr>
          <p:cNvPr id="11" name="Picture 10">
            <a:extLst>
              <a:ext uri="{FF2B5EF4-FFF2-40B4-BE49-F238E27FC236}">
                <a16:creationId xmlns:a16="http://schemas.microsoft.com/office/drawing/2014/main" id="{4D5A506E-FB3C-110F-41A9-CAF2B099B057}"/>
              </a:ext>
            </a:extLst>
          </p:cNvPr>
          <p:cNvPicPr>
            <a:picLocks noChangeAspect="1"/>
          </p:cNvPicPr>
          <p:nvPr/>
        </p:nvPicPr>
        <p:blipFill>
          <a:blip r:embed="rId5"/>
          <a:stretch>
            <a:fillRect/>
          </a:stretch>
        </p:blipFill>
        <p:spPr>
          <a:xfrm>
            <a:off x="202548" y="3818571"/>
            <a:ext cx="4132229" cy="762000"/>
          </a:xfrm>
          <a:prstGeom prst="rect">
            <a:avLst/>
          </a:prstGeom>
          <a:ln>
            <a:solidFill>
              <a:schemeClr val="accent1"/>
            </a:solidFill>
          </a:ln>
        </p:spPr>
      </p:pic>
    </p:spTree>
    <p:extLst>
      <p:ext uri="{BB962C8B-B14F-4D97-AF65-F5344CB8AC3E}">
        <p14:creationId xmlns:p14="http://schemas.microsoft.com/office/powerpoint/2010/main" val="181233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10e9006cb6c_1_20"/>
          <p:cNvSpPr txBox="1">
            <a:spLocks noGrp="1"/>
          </p:cNvSpPr>
          <p:nvPr>
            <p:ph type="ctrTitle"/>
          </p:nvPr>
        </p:nvSpPr>
        <p:spPr>
          <a:xfrm>
            <a:off x="0" y="2820425"/>
            <a:ext cx="9144000" cy="581700"/>
          </a:xfrm>
          <a:prstGeom prst="rect">
            <a:avLst/>
          </a:prstGeom>
          <a:solidFill>
            <a:srgbClr val="0000FF"/>
          </a:solid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800"/>
              <a:buNone/>
            </a:pPr>
            <a:r>
              <a:rPr lang="en" sz="3300">
                <a:solidFill>
                  <a:schemeClr val="lt1"/>
                </a:solidFill>
              </a:rPr>
              <a:t>APPENDIX</a:t>
            </a:r>
            <a:endParaRPr sz="33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12508d39905_0_162"/>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Data Background Check (1/3)</a:t>
            </a:r>
            <a:endParaRPr dirty="0">
              <a:solidFill>
                <a:srgbClr val="1974D2"/>
              </a:solidFill>
            </a:endParaRPr>
          </a:p>
        </p:txBody>
      </p:sp>
      <p:sp>
        <p:nvSpPr>
          <p:cNvPr id="163" name="Google Shape;163;g12508d39905_0_162"/>
          <p:cNvSpPr txBox="1">
            <a:spLocks noGrp="1"/>
          </p:cNvSpPr>
          <p:nvPr>
            <p:ph type="body" idx="1"/>
          </p:nvPr>
        </p:nvSpPr>
        <p:spPr>
          <a:xfrm>
            <a:off x="202550" y="4199860"/>
            <a:ext cx="8629800" cy="733646"/>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200" b="0" i="0" dirty="0">
                <a:solidFill>
                  <a:srgbClr val="212121"/>
                </a:solidFill>
                <a:effectLst/>
                <a:latin typeface="Roboto" panose="02000000000000000000" pitchFamily="2" charset="0"/>
              </a:rPr>
              <a:t>The training data has 20,000 rows and 41 columns</a:t>
            </a:r>
          </a:p>
          <a:p>
            <a:pPr>
              <a:buFont typeface="Arial" panose="020B0604020202020204" pitchFamily="34" charset="0"/>
              <a:buChar char="•"/>
            </a:pPr>
            <a:r>
              <a:rPr lang="en-US" sz="1200" dirty="0">
                <a:solidFill>
                  <a:srgbClr val="212121"/>
                </a:solidFill>
                <a:latin typeface="Roboto" panose="02000000000000000000" pitchFamily="2" charset="0"/>
              </a:rPr>
              <a:t> The test data has 5,000 rows and 41 columns</a:t>
            </a:r>
          </a:p>
          <a:p>
            <a:pPr>
              <a:buFont typeface="Arial" panose="020B0604020202020204" pitchFamily="34" charset="0"/>
              <a:buChar char="•"/>
            </a:pPr>
            <a:r>
              <a:rPr lang="en-US" sz="1200" dirty="0">
                <a:solidFill>
                  <a:srgbClr val="212121"/>
                </a:solidFill>
                <a:latin typeface="Roboto" panose="02000000000000000000" pitchFamily="2" charset="0"/>
              </a:rPr>
              <a:t>From the few rows displayed, it is already apparent that the positive cases (target = 1) constitute a minority class</a:t>
            </a:r>
          </a:p>
        </p:txBody>
      </p:sp>
      <p:pic>
        <p:nvPicPr>
          <p:cNvPr id="5" name="Picture 4">
            <a:extLst>
              <a:ext uri="{FF2B5EF4-FFF2-40B4-BE49-F238E27FC236}">
                <a16:creationId xmlns:a16="http://schemas.microsoft.com/office/drawing/2014/main" id="{906DFC99-8ACF-623D-0035-D297FF2875E3}"/>
              </a:ext>
            </a:extLst>
          </p:cNvPr>
          <p:cNvPicPr>
            <a:picLocks noChangeAspect="1"/>
          </p:cNvPicPr>
          <p:nvPr/>
        </p:nvPicPr>
        <p:blipFill>
          <a:blip r:embed="rId3"/>
          <a:stretch>
            <a:fillRect/>
          </a:stretch>
        </p:blipFill>
        <p:spPr>
          <a:xfrm>
            <a:off x="5768162" y="1202228"/>
            <a:ext cx="3064187" cy="2997632"/>
          </a:xfrm>
          <a:prstGeom prst="rect">
            <a:avLst/>
          </a:prstGeom>
          <a:ln>
            <a:solidFill>
              <a:schemeClr val="accent1"/>
            </a:solidFill>
          </a:ln>
        </p:spPr>
      </p:pic>
      <p:pic>
        <p:nvPicPr>
          <p:cNvPr id="6" name="Picture 5">
            <a:extLst>
              <a:ext uri="{FF2B5EF4-FFF2-40B4-BE49-F238E27FC236}">
                <a16:creationId xmlns:a16="http://schemas.microsoft.com/office/drawing/2014/main" id="{5DFC5BFB-C6D8-3E18-7FF6-461019A73C74}"/>
              </a:ext>
            </a:extLst>
          </p:cNvPr>
          <p:cNvPicPr>
            <a:picLocks noChangeAspect="1"/>
          </p:cNvPicPr>
          <p:nvPr/>
        </p:nvPicPr>
        <p:blipFill>
          <a:blip r:embed="rId4"/>
          <a:stretch>
            <a:fillRect/>
          </a:stretch>
        </p:blipFill>
        <p:spPr>
          <a:xfrm>
            <a:off x="2690043" y="1202228"/>
            <a:ext cx="3064187" cy="2997632"/>
          </a:xfrm>
          <a:prstGeom prst="rect">
            <a:avLst/>
          </a:prstGeom>
          <a:ln>
            <a:solidFill>
              <a:schemeClr val="accent1"/>
            </a:solidFill>
          </a:ln>
        </p:spPr>
      </p:pic>
      <p:pic>
        <p:nvPicPr>
          <p:cNvPr id="7" name="Picture 6">
            <a:extLst>
              <a:ext uri="{FF2B5EF4-FFF2-40B4-BE49-F238E27FC236}">
                <a16:creationId xmlns:a16="http://schemas.microsoft.com/office/drawing/2014/main" id="{F0B9BE2F-2F88-9775-D6AD-14FBAAD4E421}"/>
              </a:ext>
            </a:extLst>
          </p:cNvPr>
          <p:cNvPicPr>
            <a:picLocks noChangeAspect="1"/>
          </p:cNvPicPr>
          <p:nvPr/>
        </p:nvPicPr>
        <p:blipFill>
          <a:blip r:embed="rId5"/>
          <a:stretch>
            <a:fillRect/>
          </a:stretch>
        </p:blipFill>
        <p:spPr>
          <a:xfrm>
            <a:off x="202549" y="1202227"/>
            <a:ext cx="2473561" cy="2997633"/>
          </a:xfrm>
          <a:prstGeom prst="rect">
            <a:avLst/>
          </a:prstGeom>
          <a:ln>
            <a:solidFill>
              <a:schemeClr val="accent1"/>
            </a:solid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07A598E2-F8FC-E77D-1F9A-555CCE2AD6FB}"/>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48BA69A3-A8CD-97A2-13EB-0F28EB0504B1}"/>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Data Background Check (2/3)</a:t>
            </a:r>
            <a:endParaRPr dirty="0">
              <a:solidFill>
                <a:srgbClr val="1974D2"/>
              </a:solidFill>
            </a:endParaRPr>
          </a:p>
        </p:txBody>
      </p:sp>
      <p:sp>
        <p:nvSpPr>
          <p:cNvPr id="163" name="Google Shape;163;g12508d39905_0_162">
            <a:extLst>
              <a:ext uri="{FF2B5EF4-FFF2-40B4-BE49-F238E27FC236}">
                <a16:creationId xmlns:a16="http://schemas.microsoft.com/office/drawing/2014/main" id="{91846EE1-9FF7-73B0-9BBD-C7B3839DACFC}"/>
              </a:ext>
            </a:extLst>
          </p:cNvPr>
          <p:cNvSpPr txBox="1">
            <a:spLocks noGrp="1"/>
          </p:cNvSpPr>
          <p:nvPr>
            <p:ph type="body" idx="1"/>
          </p:nvPr>
        </p:nvSpPr>
        <p:spPr>
          <a:xfrm>
            <a:off x="4540098" y="2850279"/>
            <a:ext cx="4292252" cy="2083237"/>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100" b="0" i="0" dirty="0">
                <a:solidFill>
                  <a:srgbClr val="212121"/>
                </a:solidFill>
                <a:effectLst/>
                <a:latin typeface="Roboto" panose="02000000000000000000" pitchFamily="2" charset="0"/>
              </a:rPr>
              <a:t>The training and test data sets have only numerical columns (40 float and 1 int)</a:t>
            </a:r>
          </a:p>
          <a:p>
            <a:pPr algn="l">
              <a:buFont typeface="Arial" panose="020B0604020202020204" pitchFamily="34" charset="0"/>
              <a:buChar char="•"/>
            </a:pPr>
            <a:r>
              <a:rPr lang="en-US" sz="1100" b="0" i="0" dirty="0">
                <a:solidFill>
                  <a:srgbClr val="212121"/>
                </a:solidFill>
                <a:effectLst/>
                <a:latin typeface="Roboto" panose="02000000000000000000" pitchFamily="2" charset="0"/>
              </a:rPr>
              <a:t>Columns V1 and V2 contain some missing values</a:t>
            </a:r>
          </a:p>
          <a:p>
            <a:pPr algn="l">
              <a:buFont typeface="Arial" panose="020B0604020202020204" pitchFamily="34" charset="0"/>
              <a:buChar char="•"/>
            </a:pPr>
            <a:r>
              <a:rPr lang="en-US" sz="1100" b="0" i="0" dirty="0">
                <a:solidFill>
                  <a:srgbClr val="212121"/>
                </a:solidFill>
                <a:effectLst/>
                <a:latin typeface="Roboto" panose="02000000000000000000" pitchFamily="2" charset="0"/>
              </a:rPr>
              <a:t>Neither the training data nor the test data has duplicated data</a:t>
            </a:r>
          </a:p>
          <a:p>
            <a:pPr algn="l">
              <a:buFont typeface="Arial" panose="020B0604020202020204" pitchFamily="34" charset="0"/>
              <a:buChar char="•"/>
            </a:pPr>
            <a:r>
              <a:rPr lang="en-US" sz="1100" b="0" i="0" dirty="0">
                <a:solidFill>
                  <a:srgbClr val="212121"/>
                </a:solidFill>
                <a:effectLst/>
                <a:latin typeface="Roboto" panose="02000000000000000000" pitchFamily="2" charset="0"/>
              </a:rPr>
              <a:t>In the training data, columns V1 and V2 have 18 missing values each</a:t>
            </a:r>
          </a:p>
          <a:p>
            <a:pPr algn="l">
              <a:buFont typeface="Arial" panose="020B0604020202020204" pitchFamily="34" charset="0"/>
              <a:buChar char="•"/>
            </a:pPr>
            <a:r>
              <a:rPr lang="en-US" sz="1100" b="0" i="0" dirty="0">
                <a:solidFill>
                  <a:srgbClr val="212121"/>
                </a:solidFill>
                <a:effectLst/>
                <a:latin typeface="Roboto" panose="02000000000000000000" pitchFamily="2" charset="0"/>
              </a:rPr>
              <a:t>In the test data, column V1 has 5 missing values whereas column V2 has 6 missing values</a:t>
            </a:r>
          </a:p>
        </p:txBody>
      </p:sp>
      <p:pic>
        <p:nvPicPr>
          <p:cNvPr id="2" name="Picture 1">
            <a:extLst>
              <a:ext uri="{FF2B5EF4-FFF2-40B4-BE49-F238E27FC236}">
                <a16:creationId xmlns:a16="http://schemas.microsoft.com/office/drawing/2014/main" id="{0489BF2B-AFE7-40BB-63D2-1532F8C2572C}"/>
              </a:ext>
            </a:extLst>
          </p:cNvPr>
          <p:cNvPicPr>
            <a:picLocks noChangeAspect="1"/>
          </p:cNvPicPr>
          <p:nvPr/>
        </p:nvPicPr>
        <p:blipFill>
          <a:blip r:embed="rId3"/>
          <a:stretch>
            <a:fillRect/>
          </a:stretch>
        </p:blipFill>
        <p:spPr>
          <a:xfrm>
            <a:off x="202551" y="1202228"/>
            <a:ext cx="1260664" cy="3731277"/>
          </a:xfrm>
          <a:prstGeom prst="rect">
            <a:avLst/>
          </a:prstGeom>
          <a:ln>
            <a:solidFill>
              <a:schemeClr val="accent1"/>
            </a:solidFill>
          </a:ln>
        </p:spPr>
      </p:pic>
      <p:pic>
        <p:nvPicPr>
          <p:cNvPr id="3" name="Picture 2">
            <a:extLst>
              <a:ext uri="{FF2B5EF4-FFF2-40B4-BE49-F238E27FC236}">
                <a16:creationId xmlns:a16="http://schemas.microsoft.com/office/drawing/2014/main" id="{024609DB-CB47-F130-9769-3B243122296F}"/>
              </a:ext>
            </a:extLst>
          </p:cNvPr>
          <p:cNvPicPr>
            <a:picLocks noChangeAspect="1"/>
          </p:cNvPicPr>
          <p:nvPr/>
        </p:nvPicPr>
        <p:blipFill>
          <a:blip r:embed="rId4"/>
          <a:stretch>
            <a:fillRect/>
          </a:stretch>
        </p:blipFill>
        <p:spPr>
          <a:xfrm>
            <a:off x="1474031" y="1202228"/>
            <a:ext cx="1258516" cy="3731277"/>
          </a:xfrm>
          <a:prstGeom prst="rect">
            <a:avLst/>
          </a:prstGeom>
          <a:ln>
            <a:solidFill>
              <a:schemeClr val="accent1"/>
            </a:solidFill>
          </a:ln>
        </p:spPr>
      </p:pic>
      <p:pic>
        <p:nvPicPr>
          <p:cNvPr id="4" name="Picture 3">
            <a:extLst>
              <a:ext uri="{FF2B5EF4-FFF2-40B4-BE49-F238E27FC236}">
                <a16:creationId xmlns:a16="http://schemas.microsoft.com/office/drawing/2014/main" id="{A6041B4E-39FA-ED20-346E-2A12A36C3477}"/>
              </a:ext>
            </a:extLst>
          </p:cNvPr>
          <p:cNvPicPr>
            <a:picLocks noChangeAspect="1"/>
          </p:cNvPicPr>
          <p:nvPr/>
        </p:nvPicPr>
        <p:blipFill>
          <a:blip r:embed="rId5"/>
          <a:stretch>
            <a:fillRect/>
          </a:stretch>
        </p:blipFill>
        <p:spPr>
          <a:xfrm>
            <a:off x="2741809" y="1202228"/>
            <a:ext cx="822192" cy="3731277"/>
          </a:xfrm>
          <a:prstGeom prst="rect">
            <a:avLst/>
          </a:prstGeom>
          <a:ln>
            <a:solidFill>
              <a:schemeClr val="accent1"/>
            </a:solidFill>
          </a:ln>
        </p:spPr>
      </p:pic>
      <p:pic>
        <p:nvPicPr>
          <p:cNvPr id="8" name="Picture 7">
            <a:extLst>
              <a:ext uri="{FF2B5EF4-FFF2-40B4-BE49-F238E27FC236}">
                <a16:creationId xmlns:a16="http://schemas.microsoft.com/office/drawing/2014/main" id="{2CD6C73E-BFE0-924A-FF7D-DBBF3D6EC4E8}"/>
              </a:ext>
            </a:extLst>
          </p:cNvPr>
          <p:cNvPicPr>
            <a:picLocks noChangeAspect="1"/>
          </p:cNvPicPr>
          <p:nvPr/>
        </p:nvPicPr>
        <p:blipFill>
          <a:blip r:embed="rId6"/>
          <a:stretch>
            <a:fillRect/>
          </a:stretch>
        </p:blipFill>
        <p:spPr>
          <a:xfrm>
            <a:off x="3568353" y="1202228"/>
            <a:ext cx="971745" cy="3731277"/>
          </a:xfrm>
          <a:prstGeom prst="rect">
            <a:avLst/>
          </a:prstGeom>
          <a:ln>
            <a:solidFill>
              <a:schemeClr val="accent1"/>
            </a:solidFill>
          </a:ln>
        </p:spPr>
      </p:pic>
      <p:pic>
        <p:nvPicPr>
          <p:cNvPr id="9" name="Picture 8">
            <a:extLst>
              <a:ext uri="{FF2B5EF4-FFF2-40B4-BE49-F238E27FC236}">
                <a16:creationId xmlns:a16="http://schemas.microsoft.com/office/drawing/2014/main" id="{3233E6E5-D6CE-369B-20B7-85DD29BB4AF0}"/>
              </a:ext>
            </a:extLst>
          </p:cNvPr>
          <p:cNvPicPr>
            <a:picLocks noChangeAspect="1"/>
          </p:cNvPicPr>
          <p:nvPr/>
        </p:nvPicPr>
        <p:blipFill>
          <a:blip r:embed="rId7"/>
          <a:stretch>
            <a:fillRect/>
          </a:stretch>
        </p:blipFill>
        <p:spPr>
          <a:xfrm>
            <a:off x="4540096" y="1200750"/>
            <a:ext cx="4292252" cy="1651000"/>
          </a:xfrm>
          <a:prstGeom prst="rect">
            <a:avLst/>
          </a:prstGeom>
          <a:ln>
            <a:solidFill>
              <a:schemeClr val="accent1"/>
            </a:solidFill>
          </a:ln>
        </p:spPr>
      </p:pic>
    </p:spTree>
    <p:extLst>
      <p:ext uri="{BB962C8B-B14F-4D97-AF65-F5344CB8AC3E}">
        <p14:creationId xmlns:p14="http://schemas.microsoft.com/office/powerpoint/2010/main" val="412437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
          <p:cNvSpPr txBox="1">
            <a:spLocks noGrp="1"/>
          </p:cNvSpPr>
          <p:nvPr>
            <p:ph type="title"/>
          </p:nvPr>
        </p:nvSpPr>
        <p:spPr>
          <a:xfrm>
            <a:off x="202550" y="618894"/>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Contents / Agenda</a:t>
            </a:r>
            <a:endParaRPr dirty="0">
              <a:solidFill>
                <a:srgbClr val="1974D2"/>
              </a:solidFill>
            </a:endParaRPr>
          </a:p>
        </p:txBody>
      </p:sp>
      <p:sp>
        <p:nvSpPr>
          <p:cNvPr id="113" name="Google Shape;113;p2"/>
          <p:cNvSpPr txBox="1">
            <a:spLocks noGrp="1"/>
          </p:cNvSpPr>
          <p:nvPr>
            <p:ph type="body" idx="1"/>
          </p:nvPr>
        </p:nvSpPr>
        <p:spPr>
          <a:xfrm>
            <a:off x="202550" y="1191590"/>
            <a:ext cx="8629800" cy="3706800"/>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1000"/>
              </a:spcBef>
              <a:spcAft>
                <a:spcPts val="0"/>
              </a:spcAft>
              <a:buClr>
                <a:srgbClr val="000000"/>
              </a:buClr>
              <a:buSzPts val="1400"/>
              <a:buChar char="●"/>
            </a:pPr>
            <a:r>
              <a:rPr lang="en" sz="1400" dirty="0">
                <a:solidFill>
                  <a:srgbClr val="000000"/>
                </a:solidFill>
              </a:rPr>
              <a:t>Executive Summary </a:t>
            </a:r>
            <a:endParaRPr sz="1400" dirty="0">
              <a:solidFill>
                <a:srgbClr val="000000"/>
              </a:solidFill>
            </a:endParaRPr>
          </a:p>
          <a:p>
            <a:pPr marL="457200" lvl="0" indent="-317500" algn="l" rtl="0">
              <a:lnSpc>
                <a:spcPct val="115000"/>
              </a:lnSpc>
              <a:spcBef>
                <a:spcPts val="1000"/>
              </a:spcBef>
              <a:spcAft>
                <a:spcPts val="0"/>
              </a:spcAft>
              <a:buClr>
                <a:srgbClr val="000000"/>
              </a:buClr>
              <a:buSzPts val="1400"/>
              <a:buChar char="●"/>
            </a:pPr>
            <a:r>
              <a:rPr lang="en" sz="1400" dirty="0">
                <a:solidFill>
                  <a:srgbClr val="000000"/>
                </a:solidFill>
              </a:rPr>
              <a:t>Business Problem Overview</a:t>
            </a:r>
            <a:endParaRPr sz="1400" dirty="0">
              <a:solidFill>
                <a:srgbClr val="000000"/>
              </a:solidFill>
            </a:endParaRPr>
          </a:p>
          <a:p>
            <a:pPr indent="-317500">
              <a:spcBef>
                <a:spcPts val="1000"/>
              </a:spcBef>
              <a:buClr>
                <a:srgbClr val="000000"/>
              </a:buClr>
              <a:buSzPts val="1400"/>
            </a:pPr>
            <a:r>
              <a:rPr lang="en-US" sz="1400" dirty="0">
                <a:solidFill>
                  <a:srgbClr val="000000"/>
                </a:solidFill>
              </a:rPr>
              <a:t>Solution Approach</a:t>
            </a:r>
            <a:endParaRPr lang="en" sz="1400" dirty="0">
              <a:solidFill>
                <a:srgbClr val="000000"/>
              </a:solidFill>
            </a:endParaRPr>
          </a:p>
          <a:p>
            <a:pPr marL="457200" lvl="0" indent="-317500" algn="l" rtl="0">
              <a:lnSpc>
                <a:spcPct val="115000"/>
              </a:lnSpc>
              <a:spcBef>
                <a:spcPts val="1000"/>
              </a:spcBef>
              <a:spcAft>
                <a:spcPts val="0"/>
              </a:spcAft>
              <a:buClr>
                <a:srgbClr val="000000"/>
              </a:buClr>
              <a:buSzPts val="1400"/>
              <a:buChar char="●"/>
            </a:pPr>
            <a:r>
              <a:rPr lang="en" sz="1400" dirty="0">
                <a:solidFill>
                  <a:srgbClr val="000000"/>
                </a:solidFill>
              </a:rPr>
              <a:t>EDA Results</a:t>
            </a:r>
            <a:endParaRPr sz="1400" dirty="0">
              <a:solidFill>
                <a:srgbClr val="000000"/>
              </a:solidFill>
            </a:endParaRPr>
          </a:p>
          <a:p>
            <a:pPr marL="457200" lvl="0" indent="-317500" algn="l" rtl="0">
              <a:lnSpc>
                <a:spcPct val="115000"/>
              </a:lnSpc>
              <a:spcBef>
                <a:spcPts val="1000"/>
              </a:spcBef>
              <a:spcAft>
                <a:spcPts val="0"/>
              </a:spcAft>
              <a:buClr>
                <a:srgbClr val="000000"/>
              </a:buClr>
              <a:buSzPts val="1400"/>
              <a:buChar char="●"/>
            </a:pPr>
            <a:r>
              <a:rPr lang="en" sz="1400" dirty="0">
                <a:solidFill>
                  <a:srgbClr val="000000"/>
                </a:solidFill>
              </a:rPr>
              <a:t>Data Preprocessing </a:t>
            </a:r>
            <a:endParaRPr sz="1400" dirty="0">
              <a:solidFill>
                <a:srgbClr val="000000"/>
              </a:solidFill>
            </a:endParaRPr>
          </a:p>
          <a:p>
            <a:pPr marL="457200" lvl="0" indent="-317500" algn="l" rtl="0">
              <a:spcBef>
                <a:spcPts val="1000"/>
              </a:spcBef>
              <a:spcAft>
                <a:spcPts val="0"/>
              </a:spcAft>
              <a:buClr>
                <a:srgbClr val="000000"/>
              </a:buClr>
              <a:buSzPts val="1400"/>
              <a:buChar char="●"/>
            </a:pPr>
            <a:r>
              <a:rPr lang="en" sz="1400" dirty="0">
                <a:solidFill>
                  <a:srgbClr val="000000"/>
                </a:solidFill>
              </a:rPr>
              <a:t>Model performance summary for hyperparameter tuning.</a:t>
            </a:r>
            <a:endParaRPr sz="1400" dirty="0">
              <a:solidFill>
                <a:srgbClr val="000000"/>
              </a:solidFill>
            </a:endParaRPr>
          </a:p>
          <a:p>
            <a:pPr marL="457200" lvl="0" indent="-317500" algn="l" rtl="0">
              <a:lnSpc>
                <a:spcPct val="115000"/>
              </a:lnSpc>
              <a:spcBef>
                <a:spcPts val="1000"/>
              </a:spcBef>
              <a:spcAft>
                <a:spcPts val="0"/>
              </a:spcAft>
              <a:buClr>
                <a:srgbClr val="000000"/>
              </a:buClr>
              <a:buSzPts val="1400"/>
              <a:buChar char="●"/>
            </a:pPr>
            <a:r>
              <a:rPr lang="en" sz="1400" dirty="0">
                <a:solidFill>
                  <a:srgbClr val="000000"/>
                </a:solidFill>
              </a:rPr>
              <a:t>Model building with pipeline</a:t>
            </a:r>
            <a:endParaRPr sz="1400" dirty="0">
              <a:solidFill>
                <a:srgbClr val="000000"/>
              </a:solidFill>
            </a:endParaRPr>
          </a:p>
          <a:p>
            <a:pPr marL="457200" lvl="0" indent="-317500" algn="l" rtl="0">
              <a:lnSpc>
                <a:spcPct val="115000"/>
              </a:lnSpc>
              <a:spcBef>
                <a:spcPts val="1000"/>
              </a:spcBef>
              <a:spcAft>
                <a:spcPts val="1000"/>
              </a:spcAft>
              <a:buClr>
                <a:srgbClr val="000000"/>
              </a:buClr>
              <a:buSzPts val="1400"/>
              <a:buChar char="●"/>
            </a:pPr>
            <a:r>
              <a:rPr lang="en" sz="1400" dirty="0">
                <a:solidFill>
                  <a:srgbClr val="000000"/>
                </a:solidFill>
              </a:rPr>
              <a:t>Appendix</a:t>
            </a:r>
            <a:endParaRPr sz="1400" dirty="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D8FFC81F-AB93-DA66-F71F-A180D91A11E4}"/>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EACC9206-1C8E-DE88-8792-84B240E8A968}"/>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Data Background Check (3/3)</a:t>
            </a:r>
            <a:endParaRPr dirty="0">
              <a:solidFill>
                <a:srgbClr val="1974D2"/>
              </a:solidFill>
            </a:endParaRPr>
          </a:p>
        </p:txBody>
      </p:sp>
      <p:sp>
        <p:nvSpPr>
          <p:cNvPr id="163" name="Google Shape;163;g12508d39905_0_162">
            <a:extLst>
              <a:ext uri="{FF2B5EF4-FFF2-40B4-BE49-F238E27FC236}">
                <a16:creationId xmlns:a16="http://schemas.microsoft.com/office/drawing/2014/main" id="{DB4F6510-CBD9-2523-5188-8F491F6F6F8C}"/>
              </a:ext>
            </a:extLst>
          </p:cNvPr>
          <p:cNvSpPr txBox="1">
            <a:spLocks noGrp="1"/>
          </p:cNvSpPr>
          <p:nvPr>
            <p:ph type="body" idx="1"/>
          </p:nvPr>
        </p:nvSpPr>
        <p:spPr>
          <a:xfrm>
            <a:off x="5808839" y="1202229"/>
            <a:ext cx="3023511" cy="3731278"/>
          </a:xfrm>
          <a:prstGeom prst="rect">
            <a:avLst/>
          </a:prstGeom>
          <a:noFill/>
          <a:ln>
            <a:solidFill>
              <a:schemeClr val="accent1"/>
            </a:solidFill>
          </a:ln>
        </p:spPr>
        <p:txBody>
          <a:bodyPr spcFirstLastPara="1" wrap="square" lIns="91425" tIns="91425" rIns="91425" bIns="91425" anchor="t" anchorCtr="0">
            <a:noAutofit/>
          </a:bodyPr>
          <a:lstStyle/>
          <a:p>
            <a:pPr>
              <a:buFont typeface="Arial" panose="020B0604020202020204" pitchFamily="34" charset="0"/>
              <a:buChar char="•"/>
            </a:pPr>
            <a:r>
              <a:rPr lang="en-US" sz="1400" b="0" i="0" dirty="0">
                <a:solidFill>
                  <a:srgbClr val="212121"/>
                </a:solidFill>
                <a:effectLst/>
                <a:latin typeface="Roboto" panose="02000000000000000000" pitchFamily="2" charset="0"/>
              </a:rPr>
              <a:t>From the statistical summary of both datasets, it can be observed that the mean and median of most, if not all, of the variables are close and almost midway the respective extreme values, suggesting that, for these columns, the data is not very skewed</a:t>
            </a:r>
          </a:p>
          <a:p>
            <a:pPr>
              <a:buFont typeface="Arial" panose="020B0604020202020204" pitchFamily="34" charset="0"/>
              <a:buChar char="•"/>
            </a:pPr>
            <a:endParaRPr lang="en-US" sz="1400" b="0" i="0" dirty="0">
              <a:solidFill>
                <a:srgbClr val="212121"/>
              </a:solidFill>
              <a:effectLst/>
              <a:latin typeface="Roboto" panose="02000000000000000000" pitchFamily="2" charset="0"/>
            </a:endParaRPr>
          </a:p>
        </p:txBody>
      </p:sp>
      <p:grpSp>
        <p:nvGrpSpPr>
          <p:cNvPr id="6" name="Group 5">
            <a:extLst>
              <a:ext uri="{FF2B5EF4-FFF2-40B4-BE49-F238E27FC236}">
                <a16:creationId xmlns:a16="http://schemas.microsoft.com/office/drawing/2014/main" id="{6031CDBC-4273-898F-E4B4-8D60E8CF172D}"/>
              </a:ext>
            </a:extLst>
          </p:cNvPr>
          <p:cNvGrpSpPr/>
          <p:nvPr/>
        </p:nvGrpSpPr>
        <p:grpSpPr>
          <a:xfrm>
            <a:off x="202006" y="1202228"/>
            <a:ext cx="2803691" cy="3731276"/>
            <a:chOff x="3668232" y="1202228"/>
            <a:chExt cx="2803691" cy="3731276"/>
          </a:xfrm>
        </p:grpSpPr>
        <p:grpSp>
          <p:nvGrpSpPr>
            <p:cNvPr id="4" name="Group 3">
              <a:extLst>
                <a:ext uri="{FF2B5EF4-FFF2-40B4-BE49-F238E27FC236}">
                  <a16:creationId xmlns:a16="http://schemas.microsoft.com/office/drawing/2014/main" id="{F06F936E-1B67-8FCF-666C-0A2499926A18}"/>
                </a:ext>
              </a:extLst>
            </p:cNvPr>
            <p:cNvGrpSpPr/>
            <p:nvPr/>
          </p:nvGrpSpPr>
          <p:grpSpPr>
            <a:xfrm>
              <a:off x="3668232" y="1202228"/>
              <a:ext cx="2803690" cy="3731276"/>
              <a:chOff x="2636875" y="385140"/>
              <a:chExt cx="4052455" cy="5143500"/>
            </a:xfrm>
          </p:grpSpPr>
          <p:pic>
            <p:nvPicPr>
              <p:cNvPr id="2" name="Picture 1">
                <a:extLst>
                  <a:ext uri="{FF2B5EF4-FFF2-40B4-BE49-F238E27FC236}">
                    <a16:creationId xmlns:a16="http://schemas.microsoft.com/office/drawing/2014/main" id="{81EBED11-8683-7633-01E3-491678DF4376}"/>
                  </a:ext>
                </a:extLst>
              </p:cNvPr>
              <p:cNvPicPr>
                <a:picLocks noChangeAspect="1"/>
              </p:cNvPicPr>
              <p:nvPr/>
            </p:nvPicPr>
            <p:blipFill>
              <a:blip r:embed="rId3"/>
              <a:stretch>
                <a:fillRect/>
              </a:stretch>
            </p:blipFill>
            <p:spPr>
              <a:xfrm>
                <a:off x="2636875" y="385140"/>
                <a:ext cx="4052455" cy="2571750"/>
              </a:xfrm>
              <a:prstGeom prst="rect">
                <a:avLst/>
              </a:prstGeom>
              <a:ln>
                <a:noFill/>
              </a:ln>
            </p:spPr>
          </p:pic>
          <p:pic>
            <p:nvPicPr>
              <p:cNvPr id="3" name="Picture 2">
                <a:extLst>
                  <a:ext uri="{FF2B5EF4-FFF2-40B4-BE49-F238E27FC236}">
                    <a16:creationId xmlns:a16="http://schemas.microsoft.com/office/drawing/2014/main" id="{2AFA9B54-B44C-3F7E-65ED-BDA9BAF14A1F}"/>
                  </a:ext>
                </a:extLst>
              </p:cNvPr>
              <p:cNvPicPr>
                <a:picLocks noChangeAspect="1"/>
              </p:cNvPicPr>
              <p:nvPr/>
            </p:nvPicPr>
            <p:blipFill>
              <a:blip r:embed="rId4"/>
              <a:stretch>
                <a:fillRect/>
              </a:stretch>
            </p:blipFill>
            <p:spPr>
              <a:xfrm>
                <a:off x="2722660" y="2956890"/>
                <a:ext cx="3880884" cy="2571750"/>
              </a:xfrm>
              <a:prstGeom prst="rect">
                <a:avLst/>
              </a:prstGeom>
              <a:ln>
                <a:noFill/>
              </a:ln>
            </p:spPr>
          </p:pic>
        </p:grpSp>
        <p:sp>
          <p:nvSpPr>
            <p:cNvPr id="5" name="Rectangle 4">
              <a:extLst>
                <a:ext uri="{FF2B5EF4-FFF2-40B4-BE49-F238E27FC236}">
                  <a16:creationId xmlns:a16="http://schemas.microsoft.com/office/drawing/2014/main" id="{181D2318-9E8A-C7F5-0BDE-493F4EB8130C}"/>
                </a:ext>
              </a:extLst>
            </p:cNvPr>
            <p:cNvSpPr/>
            <p:nvPr/>
          </p:nvSpPr>
          <p:spPr>
            <a:xfrm>
              <a:off x="3668233" y="1202229"/>
              <a:ext cx="2803690" cy="3731275"/>
            </a:xfrm>
            <a:prstGeom prst="rect">
              <a:avLst/>
            </a:prstGeom>
            <a:noFill/>
            <a:ln w="952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E529EEBF-8439-D7E3-06D1-870E74D4452F}"/>
              </a:ext>
            </a:extLst>
          </p:cNvPr>
          <p:cNvSpPr/>
          <p:nvPr/>
        </p:nvSpPr>
        <p:spPr>
          <a:xfrm>
            <a:off x="3005695" y="1202229"/>
            <a:ext cx="2803690" cy="3731275"/>
          </a:xfrm>
          <a:prstGeom prst="rect">
            <a:avLst/>
          </a:prstGeom>
          <a:noFill/>
          <a:ln w="952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1EDF244F-82C6-3FC9-AF4E-AA6160632518}"/>
              </a:ext>
            </a:extLst>
          </p:cNvPr>
          <p:cNvGrpSpPr/>
          <p:nvPr/>
        </p:nvGrpSpPr>
        <p:grpSpPr>
          <a:xfrm>
            <a:off x="3005693" y="1202228"/>
            <a:ext cx="2803690" cy="3731276"/>
            <a:chOff x="2818343" y="-1190852"/>
            <a:chExt cx="3684030" cy="6291820"/>
          </a:xfrm>
        </p:grpSpPr>
        <p:pic>
          <p:nvPicPr>
            <p:cNvPr id="12" name="Picture 11">
              <a:extLst>
                <a:ext uri="{FF2B5EF4-FFF2-40B4-BE49-F238E27FC236}">
                  <a16:creationId xmlns:a16="http://schemas.microsoft.com/office/drawing/2014/main" id="{8D936DA5-6085-A15C-A15C-0DB44A1A8038}"/>
                </a:ext>
              </a:extLst>
            </p:cNvPr>
            <p:cNvPicPr>
              <a:picLocks noChangeAspect="1"/>
            </p:cNvPicPr>
            <p:nvPr/>
          </p:nvPicPr>
          <p:blipFill>
            <a:blip r:embed="rId5"/>
            <a:stretch>
              <a:fillRect/>
            </a:stretch>
          </p:blipFill>
          <p:spPr>
            <a:xfrm>
              <a:off x="2818343" y="-1190852"/>
              <a:ext cx="3507313" cy="3654942"/>
            </a:xfrm>
            <a:prstGeom prst="rect">
              <a:avLst/>
            </a:prstGeom>
          </p:spPr>
        </p:pic>
        <p:pic>
          <p:nvPicPr>
            <p:cNvPr id="15" name="Picture 14">
              <a:extLst>
                <a:ext uri="{FF2B5EF4-FFF2-40B4-BE49-F238E27FC236}">
                  <a16:creationId xmlns:a16="http://schemas.microsoft.com/office/drawing/2014/main" id="{27B52776-635F-E456-5A34-FDC4767BE503}"/>
                </a:ext>
              </a:extLst>
            </p:cNvPr>
            <p:cNvPicPr>
              <a:picLocks noChangeAspect="1"/>
            </p:cNvPicPr>
            <p:nvPr/>
          </p:nvPicPr>
          <p:blipFill>
            <a:blip r:embed="rId6"/>
            <a:stretch>
              <a:fillRect/>
            </a:stretch>
          </p:blipFill>
          <p:spPr>
            <a:xfrm>
              <a:off x="2995060" y="2456775"/>
              <a:ext cx="3507313" cy="2644193"/>
            </a:xfrm>
            <a:prstGeom prst="rect">
              <a:avLst/>
            </a:prstGeom>
          </p:spPr>
        </p:pic>
      </p:grpSp>
    </p:spTree>
    <p:extLst>
      <p:ext uri="{BB962C8B-B14F-4D97-AF65-F5344CB8AC3E}">
        <p14:creationId xmlns:p14="http://schemas.microsoft.com/office/powerpoint/2010/main" val="33935841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6C920562-5A26-5E7D-9060-824ED59F7337}"/>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85948538-B7F8-4333-C10F-E0E249159098}"/>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Model Performance Summary (original data)</a:t>
            </a:r>
            <a:endParaRPr dirty="0">
              <a:solidFill>
                <a:srgbClr val="1974D2"/>
              </a:solidFill>
            </a:endParaRPr>
          </a:p>
        </p:txBody>
      </p:sp>
      <p:sp>
        <p:nvSpPr>
          <p:cNvPr id="163" name="Google Shape;163;g12508d39905_0_162">
            <a:extLst>
              <a:ext uri="{FF2B5EF4-FFF2-40B4-BE49-F238E27FC236}">
                <a16:creationId xmlns:a16="http://schemas.microsoft.com/office/drawing/2014/main" id="{28FA22F5-3F04-8981-BFD3-3C0B0EC6F6CE}"/>
              </a:ext>
            </a:extLst>
          </p:cNvPr>
          <p:cNvSpPr txBox="1">
            <a:spLocks noGrp="1"/>
          </p:cNvSpPr>
          <p:nvPr>
            <p:ph type="body" idx="1"/>
          </p:nvPr>
        </p:nvSpPr>
        <p:spPr>
          <a:xfrm>
            <a:off x="202550" y="4284538"/>
            <a:ext cx="8629800" cy="369300"/>
          </a:xfrm>
          <a:prstGeom prst="rect">
            <a:avLst/>
          </a:prstGeom>
          <a:noFill/>
          <a:ln>
            <a:solidFill>
              <a:schemeClr val="accent1"/>
            </a:solidFill>
          </a:ln>
        </p:spPr>
        <p:txBody>
          <a:bodyPr spcFirstLastPara="1" wrap="square" lIns="91425" tIns="91425" rIns="91425" bIns="91425" anchor="t" anchorCtr="0">
            <a:noAutofit/>
          </a:bodyPr>
          <a:lstStyle/>
          <a:p>
            <a:pPr algn="l">
              <a:buFont typeface="Arial" panose="020B0604020202020204" pitchFamily="34" charset="0"/>
              <a:buChar char="•"/>
            </a:pPr>
            <a:r>
              <a:rPr lang="en-US" sz="1200" b="0" i="0" dirty="0">
                <a:solidFill>
                  <a:srgbClr val="212121"/>
                </a:solidFill>
                <a:effectLst/>
                <a:latin typeface="Roboto" panose="02000000000000000000" pitchFamily="2" charset="0"/>
              </a:rPr>
              <a:t>The three best performing models on the original data are </a:t>
            </a:r>
            <a:r>
              <a:rPr lang="en-US" sz="1200" b="0" i="0" dirty="0" err="1">
                <a:solidFill>
                  <a:srgbClr val="212121"/>
                </a:solidFill>
                <a:effectLst/>
                <a:latin typeface="Roboto" panose="02000000000000000000" pitchFamily="2" charset="0"/>
              </a:rPr>
              <a:t>XGBoost</a:t>
            </a:r>
            <a:r>
              <a:rPr lang="en-US" sz="1200" b="0" i="0" dirty="0">
                <a:solidFill>
                  <a:srgbClr val="212121"/>
                </a:solidFill>
                <a:effectLst/>
                <a:latin typeface="Roboto" panose="02000000000000000000" pitchFamily="2" charset="0"/>
              </a:rPr>
              <a:t>, Bagging, and Random Forest</a:t>
            </a:r>
          </a:p>
        </p:txBody>
      </p:sp>
      <p:sp>
        <p:nvSpPr>
          <p:cNvPr id="164" name="Google Shape;164;g12508d39905_0_162">
            <a:extLst>
              <a:ext uri="{FF2B5EF4-FFF2-40B4-BE49-F238E27FC236}">
                <a16:creationId xmlns:a16="http://schemas.microsoft.com/office/drawing/2014/main" id="{0AE51103-B542-F12C-6669-51C38CE96CD1}"/>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3" name="TextBox 2">
            <a:extLst>
              <a:ext uri="{FF2B5EF4-FFF2-40B4-BE49-F238E27FC236}">
                <a16:creationId xmlns:a16="http://schemas.microsoft.com/office/drawing/2014/main" id="{82631C80-2CF9-1B24-F439-B783596F0CA3}"/>
              </a:ext>
            </a:extLst>
          </p:cNvPr>
          <p:cNvSpPr txBox="1"/>
          <p:nvPr/>
        </p:nvSpPr>
        <p:spPr>
          <a:xfrm>
            <a:off x="3774557" y="1200006"/>
            <a:ext cx="5057790" cy="385756"/>
          </a:xfrm>
          <a:prstGeom prst="rect">
            <a:avLst/>
          </a:prstGeom>
          <a:noFill/>
          <a:ln>
            <a:solidFill>
              <a:schemeClr val="accent1"/>
            </a:solidFill>
          </a:ln>
        </p:spPr>
        <p:txBody>
          <a:bodyPr wrap="square" rtlCol="0">
            <a:noAutofit/>
          </a:bodyPr>
          <a:lstStyle/>
          <a:p>
            <a:r>
              <a:rPr lang="en-US" sz="1600" dirty="0">
                <a:solidFill>
                  <a:schemeClr val="accent2"/>
                </a:solidFill>
              </a:rPr>
              <a:t>Graphic Display of Cross-Validation Performance</a:t>
            </a:r>
          </a:p>
        </p:txBody>
      </p:sp>
      <p:pic>
        <p:nvPicPr>
          <p:cNvPr id="1028" name="Picture 4">
            <a:extLst>
              <a:ext uri="{FF2B5EF4-FFF2-40B4-BE49-F238E27FC236}">
                <a16:creationId xmlns:a16="http://schemas.microsoft.com/office/drawing/2014/main" id="{886314C9-24AA-3F26-B719-B717478D9A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4554" y="1585762"/>
            <a:ext cx="5057790" cy="2698776"/>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BB174626-2A50-73F9-2870-0C8549A32C68}"/>
              </a:ext>
            </a:extLst>
          </p:cNvPr>
          <p:cNvPicPr>
            <a:picLocks noChangeAspect="1"/>
          </p:cNvPicPr>
          <p:nvPr/>
        </p:nvPicPr>
        <p:blipFill>
          <a:blip r:embed="rId5"/>
          <a:stretch>
            <a:fillRect/>
          </a:stretch>
        </p:blipFill>
        <p:spPr>
          <a:xfrm>
            <a:off x="202550" y="1200006"/>
            <a:ext cx="3571998" cy="3084532"/>
          </a:xfrm>
          <a:prstGeom prst="rect">
            <a:avLst/>
          </a:prstGeom>
          <a:ln>
            <a:solidFill>
              <a:schemeClr val="accent1"/>
            </a:solidFill>
          </a:ln>
        </p:spPr>
      </p:pic>
    </p:spTree>
    <p:extLst>
      <p:ext uri="{BB962C8B-B14F-4D97-AF65-F5344CB8AC3E}">
        <p14:creationId xmlns:p14="http://schemas.microsoft.com/office/powerpoint/2010/main" val="23609328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2BF9020D-F98D-0C98-95BE-6A315746233B}"/>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440025B9-F7A8-56D9-44FB-B6F95C245F66}"/>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Model Performance Summary (oversampled data)</a:t>
            </a:r>
            <a:endParaRPr dirty="0">
              <a:solidFill>
                <a:srgbClr val="1974D2"/>
              </a:solidFill>
            </a:endParaRPr>
          </a:p>
        </p:txBody>
      </p:sp>
      <p:sp>
        <p:nvSpPr>
          <p:cNvPr id="164" name="Google Shape;164;g12508d39905_0_162">
            <a:extLst>
              <a:ext uri="{FF2B5EF4-FFF2-40B4-BE49-F238E27FC236}">
                <a16:creationId xmlns:a16="http://schemas.microsoft.com/office/drawing/2014/main" id="{B5A1861D-999E-2B7E-2A07-53674FBA1A1A}"/>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4" name="Google Shape;163;g12508d39905_0_162">
            <a:extLst>
              <a:ext uri="{FF2B5EF4-FFF2-40B4-BE49-F238E27FC236}">
                <a16:creationId xmlns:a16="http://schemas.microsoft.com/office/drawing/2014/main" id="{422E0126-D855-1F96-9B3D-850957A06555}"/>
              </a:ext>
            </a:extLst>
          </p:cNvPr>
          <p:cNvSpPr txBox="1">
            <a:spLocks noGrp="1"/>
          </p:cNvSpPr>
          <p:nvPr>
            <p:ph type="body" idx="1"/>
          </p:nvPr>
        </p:nvSpPr>
        <p:spPr>
          <a:xfrm>
            <a:off x="202550" y="3796901"/>
            <a:ext cx="8629800" cy="856937"/>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Aft>
                <a:spcPts val="0"/>
              </a:spcAft>
              <a:buClr>
                <a:srgbClr val="000000"/>
              </a:buClr>
              <a:buSzPts val="1400"/>
              <a:buChar char="●"/>
            </a:pPr>
            <a:r>
              <a:rPr lang="en-US" sz="1100" dirty="0">
                <a:solidFill>
                  <a:srgbClr val="000000"/>
                </a:solidFill>
              </a:rPr>
              <a:t>The models with the three best cross-validation performance on the oversampled training data are </a:t>
            </a:r>
            <a:r>
              <a:rPr lang="en-US" sz="1100" dirty="0" err="1">
                <a:solidFill>
                  <a:srgbClr val="000000"/>
                </a:solidFill>
              </a:rPr>
              <a:t>XGBoost</a:t>
            </a:r>
            <a:r>
              <a:rPr lang="en-US" sz="1100" dirty="0">
                <a:solidFill>
                  <a:srgbClr val="000000"/>
                </a:solidFill>
              </a:rPr>
              <a:t>, Random Forest, and Bagging</a:t>
            </a:r>
          </a:p>
          <a:p>
            <a:pPr marL="457200" lvl="0" indent="-317500" algn="l" rtl="0">
              <a:lnSpc>
                <a:spcPct val="115000"/>
              </a:lnSpc>
              <a:spcAft>
                <a:spcPts val="0"/>
              </a:spcAft>
              <a:buClr>
                <a:srgbClr val="000000"/>
              </a:buClr>
              <a:buSzPts val="1400"/>
              <a:buChar char="●"/>
            </a:pPr>
            <a:r>
              <a:rPr lang="en-US" sz="1100" dirty="0">
                <a:solidFill>
                  <a:srgbClr val="000000"/>
                </a:solidFill>
              </a:rPr>
              <a:t>Among the models trained on the oversampled training data, those with the three best performance on the validation dataset are GBM, </a:t>
            </a:r>
            <a:r>
              <a:rPr lang="en-US" sz="1100" dirty="0" err="1">
                <a:solidFill>
                  <a:srgbClr val="000000"/>
                </a:solidFill>
              </a:rPr>
              <a:t>XGBoost</a:t>
            </a:r>
            <a:r>
              <a:rPr lang="en-US" sz="1100" dirty="0">
                <a:solidFill>
                  <a:srgbClr val="000000"/>
                </a:solidFill>
              </a:rPr>
              <a:t>, and AdaBoost</a:t>
            </a:r>
          </a:p>
        </p:txBody>
      </p:sp>
      <p:sp>
        <p:nvSpPr>
          <p:cNvPr id="7" name="TextBox 6">
            <a:extLst>
              <a:ext uri="{FF2B5EF4-FFF2-40B4-BE49-F238E27FC236}">
                <a16:creationId xmlns:a16="http://schemas.microsoft.com/office/drawing/2014/main" id="{528CFCF1-4FB2-0244-5191-5EB63171A22B}"/>
              </a:ext>
            </a:extLst>
          </p:cNvPr>
          <p:cNvSpPr txBox="1"/>
          <p:nvPr/>
        </p:nvSpPr>
        <p:spPr>
          <a:xfrm>
            <a:off x="3774557" y="1200006"/>
            <a:ext cx="5057790" cy="385756"/>
          </a:xfrm>
          <a:prstGeom prst="rect">
            <a:avLst/>
          </a:prstGeom>
          <a:noFill/>
          <a:ln>
            <a:solidFill>
              <a:schemeClr val="accent1"/>
            </a:solidFill>
          </a:ln>
        </p:spPr>
        <p:txBody>
          <a:bodyPr wrap="square" rtlCol="0">
            <a:noAutofit/>
          </a:bodyPr>
          <a:lstStyle/>
          <a:p>
            <a:r>
              <a:rPr lang="en-US" sz="1600" dirty="0">
                <a:solidFill>
                  <a:schemeClr val="accent2"/>
                </a:solidFill>
              </a:rPr>
              <a:t>Graphic Display of Cross-Validation Performance</a:t>
            </a:r>
          </a:p>
        </p:txBody>
      </p:sp>
      <p:pic>
        <p:nvPicPr>
          <p:cNvPr id="2050" name="Picture 2">
            <a:extLst>
              <a:ext uri="{FF2B5EF4-FFF2-40B4-BE49-F238E27FC236}">
                <a16:creationId xmlns:a16="http://schemas.microsoft.com/office/drawing/2014/main" id="{284154EF-930D-06B6-9F4F-DE3DD797E7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4548" y="1585762"/>
            <a:ext cx="5057790" cy="2211138"/>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B66B375-930F-AD37-7186-31628C11FCB8}"/>
              </a:ext>
            </a:extLst>
          </p:cNvPr>
          <p:cNvPicPr>
            <a:picLocks noChangeAspect="1"/>
          </p:cNvPicPr>
          <p:nvPr/>
        </p:nvPicPr>
        <p:blipFill>
          <a:blip r:embed="rId5"/>
          <a:stretch>
            <a:fillRect/>
          </a:stretch>
        </p:blipFill>
        <p:spPr>
          <a:xfrm>
            <a:off x="202550" y="1200006"/>
            <a:ext cx="3571986" cy="2596894"/>
          </a:xfrm>
          <a:prstGeom prst="rect">
            <a:avLst/>
          </a:prstGeom>
          <a:ln>
            <a:solidFill>
              <a:schemeClr val="accent1"/>
            </a:solidFill>
          </a:ln>
        </p:spPr>
      </p:pic>
    </p:spTree>
    <p:extLst>
      <p:ext uri="{BB962C8B-B14F-4D97-AF65-F5344CB8AC3E}">
        <p14:creationId xmlns:p14="http://schemas.microsoft.com/office/powerpoint/2010/main" val="4401083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AF77A7AE-3292-F04C-96AD-B1C50654DCAA}"/>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FD045695-5F0C-9AFC-FCF9-F212ABAA61C0}"/>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Model Performance Summary (</a:t>
            </a:r>
            <a:r>
              <a:rPr lang="en" dirty="0" err="1">
                <a:solidFill>
                  <a:srgbClr val="1974D2"/>
                </a:solidFill>
              </a:rPr>
              <a:t>undersampled</a:t>
            </a:r>
            <a:r>
              <a:rPr lang="en" dirty="0">
                <a:solidFill>
                  <a:srgbClr val="1974D2"/>
                </a:solidFill>
              </a:rPr>
              <a:t> data)</a:t>
            </a:r>
            <a:endParaRPr dirty="0">
              <a:solidFill>
                <a:srgbClr val="1974D2"/>
              </a:solidFill>
            </a:endParaRPr>
          </a:p>
        </p:txBody>
      </p:sp>
      <p:sp>
        <p:nvSpPr>
          <p:cNvPr id="164" name="Google Shape;164;g12508d39905_0_162">
            <a:extLst>
              <a:ext uri="{FF2B5EF4-FFF2-40B4-BE49-F238E27FC236}">
                <a16:creationId xmlns:a16="http://schemas.microsoft.com/office/drawing/2014/main" id="{EC6B3FE6-E513-EA9A-716E-D97701F51E99}"/>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model assumptions</a:t>
            </a:r>
            <a:endParaRPr sz="1200" b="0" i="1" u="none" strike="noStrike" cap="none" dirty="0">
              <a:solidFill>
                <a:srgbClr val="666666"/>
              </a:solidFill>
              <a:latin typeface="Nunito"/>
              <a:ea typeface="Nunito"/>
              <a:cs typeface="Nunito"/>
              <a:sym typeface="Nunito"/>
            </a:endParaRPr>
          </a:p>
        </p:txBody>
      </p:sp>
      <p:sp>
        <p:nvSpPr>
          <p:cNvPr id="4" name="Google Shape;163;g12508d39905_0_162">
            <a:extLst>
              <a:ext uri="{FF2B5EF4-FFF2-40B4-BE49-F238E27FC236}">
                <a16:creationId xmlns:a16="http://schemas.microsoft.com/office/drawing/2014/main" id="{AB5838DC-0A00-DD54-C638-A737CF7A3198}"/>
              </a:ext>
            </a:extLst>
          </p:cNvPr>
          <p:cNvSpPr txBox="1">
            <a:spLocks noGrp="1"/>
          </p:cNvSpPr>
          <p:nvPr>
            <p:ph type="body" idx="1"/>
          </p:nvPr>
        </p:nvSpPr>
        <p:spPr>
          <a:xfrm>
            <a:off x="202550" y="3796901"/>
            <a:ext cx="8629800" cy="856937"/>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Aft>
                <a:spcPts val="0"/>
              </a:spcAft>
              <a:buClr>
                <a:srgbClr val="000000"/>
              </a:buClr>
              <a:buSzPts val="1400"/>
              <a:buChar char="●"/>
            </a:pPr>
            <a:r>
              <a:rPr lang="en-US" sz="1100" dirty="0">
                <a:solidFill>
                  <a:srgbClr val="000000"/>
                </a:solidFill>
              </a:rPr>
              <a:t>The models with the three best cross-validation performance on the </a:t>
            </a:r>
            <a:r>
              <a:rPr lang="en-US" sz="1100" dirty="0" err="1">
                <a:solidFill>
                  <a:srgbClr val="000000"/>
                </a:solidFill>
              </a:rPr>
              <a:t>undersampled</a:t>
            </a:r>
            <a:r>
              <a:rPr lang="en-US" sz="1100" dirty="0">
                <a:solidFill>
                  <a:srgbClr val="000000"/>
                </a:solidFill>
              </a:rPr>
              <a:t> training data are Random Forest, </a:t>
            </a:r>
            <a:r>
              <a:rPr lang="en-US" sz="1100" dirty="0" err="1">
                <a:solidFill>
                  <a:srgbClr val="000000"/>
                </a:solidFill>
              </a:rPr>
              <a:t>XGBoost</a:t>
            </a:r>
            <a:r>
              <a:rPr lang="en-US" sz="1100" dirty="0">
                <a:solidFill>
                  <a:srgbClr val="000000"/>
                </a:solidFill>
              </a:rPr>
              <a:t>, and GBM</a:t>
            </a:r>
          </a:p>
          <a:p>
            <a:pPr marL="457200" lvl="0" indent="-317500" algn="l" rtl="0">
              <a:lnSpc>
                <a:spcPct val="115000"/>
              </a:lnSpc>
              <a:spcAft>
                <a:spcPts val="0"/>
              </a:spcAft>
              <a:buClr>
                <a:srgbClr val="000000"/>
              </a:buClr>
              <a:buSzPts val="1400"/>
              <a:buChar char="●"/>
            </a:pPr>
            <a:r>
              <a:rPr lang="en-US" sz="1100" dirty="0">
                <a:solidFill>
                  <a:srgbClr val="000000"/>
                </a:solidFill>
              </a:rPr>
              <a:t>Among the models trained on the </a:t>
            </a:r>
            <a:r>
              <a:rPr lang="en-US" sz="1100" dirty="0" err="1">
                <a:solidFill>
                  <a:srgbClr val="000000"/>
                </a:solidFill>
              </a:rPr>
              <a:t>undersampled</a:t>
            </a:r>
            <a:r>
              <a:rPr lang="en-US" sz="1100" dirty="0">
                <a:solidFill>
                  <a:srgbClr val="000000"/>
                </a:solidFill>
              </a:rPr>
              <a:t> training data, those with the three best performance on the validation dataset are </a:t>
            </a:r>
            <a:r>
              <a:rPr lang="en-US" sz="1100" dirty="0" err="1">
                <a:solidFill>
                  <a:srgbClr val="000000"/>
                </a:solidFill>
              </a:rPr>
              <a:t>XGBoost</a:t>
            </a:r>
            <a:r>
              <a:rPr lang="en-US" sz="1100" dirty="0">
                <a:solidFill>
                  <a:srgbClr val="000000"/>
                </a:solidFill>
              </a:rPr>
              <a:t>, Random Forest, and GBM (same set of cross-validation best performing models)</a:t>
            </a:r>
          </a:p>
        </p:txBody>
      </p:sp>
      <p:sp>
        <p:nvSpPr>
          <p:cNvPr id="5" name="TextBox 4">
            <a:extLst>
              <a:ext uri="{FF2B5EF4-FFF2-40B4-BE49-F238E27FC236}">
                <a16:creationId xmlns:a16="http://schemas.microsoft.com/office/drawing/2014/main" id="{C6E59A36-3E94-9A54-0BE9-854C5C57671C}"/>
              </a:ext>
            </a:extLst>
          </p:cNvPr>
          <p:cNvSpPr txBox="1"/>
          <p:nvPr/>
        </p:nvSpPr>
        <p:spPr>
          <a:xfrm>
            <a:off x="3774557" y="1200006"/>
            <a:ext cx="5057790" cy="385756"/>
          </a:xfrm>
          <a:prstGeom prst="rect">
            <a:avLst/>
          </a:prstGeom>
          <a:noFill/>
          <a:ln>
            <a:solidFill>
              <a:schemeClr val="accent1"/>
            </a:solidFill>
          </a:ln>
        </p:spPr>
        <p:txBody>
          <a:bodyPr wrap="square" rtlCol="0">
            <a:noAutofit/>
          </a:bodyPr>
          <a:lstStyle/>
          <a:p>
            <a:r>
              <a:rPr lang="en-US" sz="1600" dirty="0">
                <a:solidFill>
                  <a:schemeClr val="accent2"/>
                </a:solidFill>
              </a:rPr>
              <a:t>Graphic Display of Cross-Validation Performance</a:t>
            </a:r>
          </a:p>
        </p:txBody>
      </p:sp>
      <p:pic>
        <p:nvPicPr>
          <p:cNvPr id="3074" name="Picture 2">
            <a:extLst>
              <a:ext uri="{FF2B5EF4-FFF2-40B4-BE49-F238E27FC236}">
                <a16:creationId xmlns:a16="http://schemas.microsoft.com/office/drawing/2014/main" id="{C4C90DF3-344C-161B-27AC-3DB210B168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4536" y="1585762"/>
            <a:ext cx="5057811" cy="2211138"/>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5D867638-43D8-3CB7-0676-57CCDD179B0A}"/>
              </a:ext>
            </a:extLst>
          </p:cNvPr>
          <p:cNvPicPr>
            <a:picLocks noChangeAspect="1"/>
          </p:cNvPicPr>
          <p:nvPr/>
        </p:nvPicPr>
        <p:blipFill>
          <a:blip r:embed="rId5"/>
          <a:stretch>
            <a:fillRect/>
          </a:stretch>
        </p:blipFill>
        <p:spPr>
          <a:xfrm>
            <a:off x="202550" y="1200006"/>
            <a:ext cx="3571983" cy="2596894"/>
          </a:xfrm>
          <a:prstGeom prst="rect">
            <a:avLst/>
          </a:prstGeom>
          <a:ln>
            <a:solidFill>
              <a:schemeClr val="accent1"/>
            </a:solidFill>
          </a:ln>
        </p:spPr>
      </p:pic>
    </p:spTree>
    <p:extLst>
      <p:ext uri="{BB962C8B-B14F-4D97-AF65-F5344CB8AC3E}">
        <p14:creationId xmlns:p14="http://schemas.microsoft.com/office/powerpoint/2010/main" val="432592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B13DFAE2-0DEC-E8C7-0BBB-27A772039BF8}"/>
            </a:ext>
          </a:extLst>
        </p:cNvPr>
        <p:cNvGrpSpPr/>
        <p:nvPr/>
      </p:nvGrpSpPr>
      <p:grpSpPr>
        <a:xfrm>
          <a:off x="0" y="0"/>
          <a:ext cx="0" cy="0"/>
          <a:chOff x="0" y="0"/>
          <a:chExt cx="0" cy="0"/>
        </a:xfrm>
      </p:grpSpPr>
      <p:sp>
        <p:nvSpPr>
          <p:cNvPr id="162" name="Google Shape;162;g12508d39905_0_162">
            <a:extLst>
              <a:ext uri="{FF2B5EF4-FFF2-40B4-BE49-F238E27FC236}">
                <a16:creationId xmlns:a16="http://schemas.microsoft.com/office/drawing/2014/main" id="{0F3974EE-CB62-3111-6158-33171B0220B9}"/>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dirty="0">
                <a:solidFill>
                  <a:srgbClr val="1974D2"/>
                </a:solidFill>
              </a:rPr>
              <a:t>Model Assumption (</a:t>
            </a:r>
            <a:r>
              <a:rPr lang="en-US" dirty="0">
                <a:solidFill>
                  <a:srgbClr val="1974D2"/>
                </a:solidFill>
              </a:rPr>
              <a:t>Model evaluation criterion</a:t>
            </a:r>
            <a:r>
              <a:rPr lang="en" dirty="0">
                <a:solidFill>
                  <a:srgbClr val="1974D2"/>
                </a:solidFill>
              </a:rPr>
              <a:t>)</a:t>
            </a:r>
            <a:endParaRPr dirty="0">
              <a:solidFill>
                <a:srgbClr val="1974D2"/>
              </a:solidFill>
            </a:endParaRPr>
          </a:p>
        </p:txBody>
      </p:sp>
      <p:sp>
        <p:nvSpPr>
          <p:cNvPr id="4" name="Google Shape;163;g12508d39905_0_162">
            <a:extLst>
              <a:ext uri="{FF2B5EF4-FFF2-40B4-BE49-F238E27FC236}">
                <a16:creationId xmlns:a16="http://schemas.microsoft.com/office/drawing/2014/main" id="{B93A0BD9-DA70-C360-A08C-BEDB728CFBCF}"/>
              </a:ext>
            </a:extLst>
          </p:cNvPr>
          <p:cNvSpPr txBox="1">
            <a:spLocks noGrp="1"/>
          </p:cNvSpPr>
          <p:nvPr>
            <p:ph type="body" idx="1"/>
          </p:nvPr>
        </p:nvSpPr>
        <p:spPr>
          <a:xfrm>
            <a:off x="202550" y="1202229"/>
            <a:ext cx="8629800" cy="3720645"/>
          </a:xfrm>
          <a:prstGeom prst="rect">
            <a:avLst/>
          </a:prstGeom>
          <a:noFill/>
          <a:ln>
            <a:solidFill>
              <a:schemeClr val="accent1"/>
            </a:solidFill>
          </a:ln>
        </p:spPr>
        <p:txBody>
          <a:bodyPr spcFirstLastPara="1" wrap="square" lIns="91425" tIns="91425" rIns="91425" bIns="91425" anchor="t" anchorCtr="0">
            <a:noAutofit/>
          </a:bodyPr>
          <a:lstStyle/>
          <a:p>
            <a:pPr marL="139700" lvl="0" indent="0" algn="l" rtl="0">
              <a:lnSpc>
                <a:spcPct val="115000"/>
              </a:lnSpc>
              <a:spcAft>
                <a:spcPts val="0"/>
              </a:spcAft>
              <a:buClr>
                <a:srgbClr val="000000"/>
              </a:buClr>
              <a:buSzPts val="1400"/>
              <a:buNone/>
            </a:pPr>
            <a:r>
              <a:rPr lang="en-US" b="1" dirty="0">
                <a:solidFill>
                  <a:srgbClr val="000000"/>
                </a:solidFill>
              </a:rPr>
              <a:t>Interpretations of predictions made by each classification model:</a:t>
            </a:r>
          </a:p>
          <a:p>
            <a:pPr marL="457200" lvl="0" indent="-317500" algn="l" rtl="0">
              <a:lnSpc>
                <a:spcPct val="115000"/>
              </a:lnSpc>
              <a:spcAft>
                <a:spcPts val="0"/>
              </a:spcAft>
              <a:buClr>
                <a:srgbClr val="000000"/>
              </a:buClr>
              <a:buSzPts val="1400"/>
              <a:buChar char="●"/>
            </a:pPr>
            <a:r>
              <a:rPr lang="en-US" dirty="0">
                <a:solidFill>
                  <a:srgbClr val="000000"/>
                </a:solidFill>
              </a:rPr>
              <a:t>True positives (TP) are failures correctly predicted by the model.</a:t>
            </a:r>
          </a:p>
          <a:p>
            <a:pPr marL="457200" lvl="0" indent="-317500" algn="l" rtl="0">
              <a:lnSpc>
                <a:spcPct val="115000"/>
              </a:lnSpc>
              <a:spcAft>
                <a:spcPts val="0"/>
              </a:spcAft>
              <a:buClr>
                <a:srgbClr val="000000"/>
              </a:buClr>
              <a:buSzPts val="1400"/>
              <a:buChar char="●"/>
            </a:pPr>
            <a:r>
              <a:rPr lang="en-US" dirty="0">
                <a:solidFill>
                  <a:srgbClr val="000000"/>
                </a:solidFill>
              </a:rPr>
              <a:t>False negatives (FN) are real failures in a generator where there is no detection by model.</a:t>
            </a:r>
          </a:p>
          <a:p>
            <a:pPr marL="457200" lvl="0" indent="-317500" algn="l" rtl="0">
              <a:lnSpc>
                <a:spcPct val="115000"/>
              </a:lnSpc>
              <a:spcAft>
                <a:spcPts val="0"/>
              </a:spcAft>
              <a:buClr>
                <a:srgbClr val="000000"/>
              </a:buClr>
              <a:buSzPts val="1400"/>
              <a:buChar char="●"/>
            </a:pPr>
            <a:r>
              <a:rPr lang="en-US" dirty="0">
                <a:solidFill>
                  <a:srgbClr val="000000"/>
                </a:solidFill>
              </a:rPr>
              <a:t>False positives (FP) are failure detections in a generator where there is no failure.</a:t>
            </a:r>
          </a:p>
          <a:p>
            <a:pPr marL="139700" lvl="0" indent="0" algn="l" rtl="0">
              <a:lnSpc>
                <a:spcPct val="115000"/>
              </a:lnSpc>
              <a:spcAft>
                <a:spcPts val="0"/>
              </a:spcAft>
              <a:buClr>
                <a:srgbClr val="000000"/>
              </a:buClr>
              <a:buSzPts val="1400"/>
              <a:buNone/>
            </a:pPr>
            <a:endParaRPr lang="en-US" dirty="0">
              <a:solidFill>
                <a:srgbClr val="000000"/>
              </a:solidFill>
            </a:endParaRPr>
          </a:p>
          <a:p>
            <a:pPr marL="139700" lvl="0" indent="0" algn="l" rtl="0">
              <a:lnSpc>
                <a:spcPct val="115000"/>
              </a:lnSpc>
              <a:spcAft>
                <a:spcPts val="0"/>
              </a:spcAft>
              <a:buClr>
                <a:srgbClr val="000000"/>
              </a:buClr>
              <a:buSzPts val="1400"/>
              <a:buNone/>
            </a:pPr>
            <a:r>
              <a:rPr lang="en-US" b="1" dirty="0">
                <a:solidFill>
                  <a:srgbClr val="000000"/>
                </a:solidFill>
              </a:rPr>
              <a:t>Most important metric:</a:t>
            </a:r>
          </a:p>
          <a:p>
            <a:pPr marL="457200" lvl="0" indent="-317500" algn="l" rtl="0">
              <a:lnSpc>
                <a:spcPct val="115000"/>
              </a:lnSpc>
              <a:spcAft>
                <a:spcPts val="0"/>
              </a:spcAft>
              <a:buClr>
                <a:srgbClr val="000000"/>
              </a:buClr>
              <a:buSzPts val="1400"/>
              <a:buChar char="●"/>
            </a:pPr>
            <a:r>
              <a:rPr lang="en-US" dirty="0">
                <a:solidFill>
                  <a:srgbClr val="000000"/>
                </a:solidFill>
              </a:rPr>
              <a:t>We need to choose the metric which will ensure that the maximum number of generator failures are predicted correctly by the model.</a:t>
            </a:r>
          </a:p>
          <a:p>
            <a:pPr marL="457200" lvl="0" indent="-317500" algn="l" rtl="0">
              <a:lnSpc>
                <a:spcPct val="115000"/>
              </a:lnSpc>
              <a:spcAft>
                <a:spcPts val="0"/>
              </a:spcAft>
              <a:buClr>
                <a:srgbClr val="000000"/>
              </a:buClr>
              <a:buSzPts val="1400"/>
              <a:buChar char="●"/>
            </a:pPr>
            <a:r>
              <a:rPr lang="en-US" dirty="0">
                <a:solidFill>
                  <a:srgbClr val="000000"/>
                </a:solidFill>
              </a:rPr>
              <a:t>We would want Recall to be maximized as greater the Recall, the higher the chances of minimizing false negatives.</a:t>
            </a:r>
          </a:p>
          <a:p>
            <a:pPr marL="457200" lvl="0" indent="-317500" algn="l" rtl="0">
              <a:lnSpc>
                <a:spcPct val="115000"/>
              </a:lnSpc>
              <a:spcAft>
                <a:spcPts val="0"/>
              </a:spcAft>
              <a:buClr>
                <a:srgbClr val="000000"/>
              </a:buClr>
              <a:buSzPts val="1400"/>
              <a:buChar char="●"/>
            </a:pPr>
            <a:r>
              <a:rPr lang="en-US" dirty="0">
                <a:solidFill>
                  <a:srgbClr val="000000"/>
                </a:solidFill>
              </a:rPr>
              <a:t>We want to minimize false negatives because if a model predicts that a machine will have no failure when there will be a failure, it will increase the maintenance cost.</a:t>
            </a:r>
          </a:p>
        </p:txBody>
      </p:sp>
    </p:spTree>
    <p:extLst>
      <p:ext uri="{BB962C8B-B14F-4D97-AF65-F5344CB8AC3E}">
        <p14:creationId xmlns:p14="http://schemas.microsoft.com/office/powerpoint/2010/main" val="2773952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10ee00f67ea_0_55"/>
          <p:cNvSpPr txBox="1">
            <a:spLocks noGrp="1"/>
          </p:cNvSpPr>
          <p:nvPr>
            <p:ph type="title"/>
          </p:nvPr>
        </p:nvSpPr>
        <p:spPr>
          <a:xfrm>
            <a:off x="70129" y="6703219"/>
            <a:ext cx="15008700" cy="697800"/>
          </a:xfrm>
          <a:prstGeom prst="rect">
            <a:avLst/>
          </a:prstGeom>
          <a:noFill/>
          <a:ln>
            <a:noFill/>
          </a:ln>
        </p:spPr>
        <p:txBody>
          <a:bodyPr spcFirstLastPara="1" wrap="square" lIns="0" tIns="12850" rIns="0" bIns="0" anchor="t" anchorCtr="0">
            <a:noAutofit/>
          </a:bodyPr>
          <a:lstStyle/>
          <a:p>
            <a:pPr marL="0" lvl="0" indent="0" algn="l" rtl="0">
              <a:lnSpc>
                <a:spcPct val="100000"/>
              </a:lnSpc>
              <a:spcBef>
                <a:spcPts val="0"/>
              </a:spcBef>
              <a:spcAft>
                <a:spcPts val="0"/>
              </a:spcAft>
              <a:buSzPts val="2200"/>
              <a:buNone/>
            </a:pPr>
            <a:endParaRPr/>
          </a:p>
        </p:txBody>
      </p:sp>
      <p:sp>
        <p:nvSpPr>
          <p:cNvPr id="192" name="Google Shape;192;g10ee00f67ea_0_55"/>
          <p:cNvSpPr txBox="1">
            <a:spLocks noGrp="1"/>
          </p:cNvSpPr>
          <p:nvPr>
            <p:ph type="sldNum" idx="4294967295"/>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800"/>
              <a:buNone/>
            </a:pPr>
            <a:fld id="{00000000-1234-1234-1234-123412341234}" type="slidenum">
              <a:rPr lang="en"/>
              <a:t>25</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g10e9006cb6c_1_2"/>
          <p:cNvSpPr txBox="1">
            <a:spLocks noGrp="1"/>
          </p:cNvSpPr>
          <p:nvPr>
            <p:ph type="title"/>
          </p:nvPr>
        </p:nvSpPr>
        <p:spPr>
          <a:xfrm>
            <a:off x="202550" y="629527"/>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Executive Summary </a:t>
            </a:r>
            <a:endParaRPr dirty="0">
              <a:solidFill>
                <a:srgbClr val="1974D2"/>
              </a:solidFill>
            </a:endParaRPr>
          </a:p>
        </p:txBody>
      </p:sp>
      <p:sp>
        <p:nvSpPr>
          <p:cNvPr id="119" name="Google Shape;119;g10e9006cb6c_1_2"/>
          <p:cNvSpPr txBox="1">
            <a:spLocks noGrp="1"/>
          </p:cNvSpPr>
          <p:nvPr>
            <p:ph type="body" idx="1"/>
          </p:nvPr>
        </p:nvSpPr>
        <p:spPr>
          <a:xfrm>
            <a:off x="202550" y="1202223"/>
            <a:ext cx="8629800" cy="3706800"/>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00000"/>
              </a:lnSpc>
              <a:spcBef>
                <a:spcPts val="600"/>
              </a:spcBef>
              <a:spcAft>
                <a:spcPts val="600"/>
              </a:spcAft>
              <a:buClr>
                <a:srgbClr val="000000"/>
              </a:buClr>
              <a:buSzPts val="1400"/>
              <a:buChar char="●"/>
            </a:pPr>
            <a:r>
              <a:rPr lang="en-US" sz="1400" dirty="0">
                <a:solidFill>
                  <a:srgbClr val="000000"/>
                </a:solidFill>
              </a:rPr>
              <a:t>Considering recall performance on the validation set and the ability to generalize, the tuned random forest was identified as the best model</a:t>
            </a:r>
          </a:p>
          <a:p>
            <a:pPr marL="457200" lvl="0" indent="-317500" algn="l" rtl="0">
              <a:lnSpc>
                <a:spcPct val="100000"/>
              </a:lnSpc>
              <a:spcBef>
                <a:spcPts val="600"/>
              </a:spcBef>
              <a:spcAft>
                <a:spcPts val="600"/>
              </a:spcAft>
              <a:buClr>
                <a:srgbClr val="000000"/>
              </a:buClr>
              <a:buSzPts val="1400"/>
              <a:buChar char="●"/>
            </a:pPr>
            <a:r>
              <a:rPr lang="en-US" sz="1400" dirty="0">
                <a:solidFill>
                  <a:srgbClr val="000000"/>
                </a:solidFill>
              </a:rPr>
              <a:t>The model trained on under-sampled data generalizes better on accuracy than on recall but worse on precision and F1</a:t>
            </a:r>
          </a:p>
          <a:p>
            <a:pPr marL="457200" lvl="0" indent="-317500" algn="l" rtl="0">
              <a:lnSpc>
                <a:spcPct val="100000"/>
              </a:lnSpc>
              <a:spcBef>
                <a:spcPts val="600"/>
              </a:spcBef>
              <a:spcAft>
                <a:spcPts val="600"/>
              </a:spcAft>
              <a:buClr>
                <a:srgbClr val="000000"/>
              </a:buClr>
              <a:buSzPts val="1400"/>
              <a:buChar char="●"/>
            </a:pPr>
            <a:r>
              <a:rPr lang="en-US" sz="1400" dirty="0">
                <a:solidFill>
                  <a:srgbClr val="000000"/>
                </a:solidFill>
              </a:rPr>
              <a:t>V36 and V18 are by far the most important features of the tuned random forest classifier trained on </a:t>
            </a:r>
            <a:r>
              <a:rPr lang="en-US" sz="1400" dirty="0" err="1">
                <a:solidFill>
                  <a:srgbClr val="000000"/>
                </a:solidFill>
              </a:rPr>
              <a:t>undersampled</a:t>
            </a:r>
            <a:r>
              <a:rPr lang="en-US" sz="1400" dirty="0">
                <a:solidFill>
                  <a:srgbClr val="000000"/>
                </a:solidFill>
              </a:rPr>
              <a:t> data, followed by V39; for each of these 3 variables, an increase reduces the chances of a failure</a:t>
            </a:r>
          </a:p>
          <a:p>
            <a:pPr marL="457200" lvl="0" indent="-317500" algn="l" rtl="0">
              <a:lnSpc>
                <a:spcPct val="100000"/>
              </a:lnSpc>
              <a:spcBef>
                <a:spcPts val="600"/>
              </a:spcBef>
              <a:spcAft>
                <a:spcPts val="600"/>
              </a:spcAft>
              <a:buClr>
                <a:srgbClr val="000000"/>
              </a:buClr>
              <a:buSzPts val="1400"/>
              <a:buChar char="●"/>
            </a:pPr>
            <a:r>
              <a:rPr lang="en-US" sz="1400" dirty="0">
                <a:solidFill>
                  <a:srgbClr val="000000"/>
                </a:solidFill>
              </a:rPr>
              <a:t>About 95% of the cases registered no failure; 5% of failure is obviously in minority but is large enough to impact </a:t>
            </a:r>
            <a:r>
              <a:rPr lang="en-US" sz="1400" dirty="0" err="1">
                <a:solidFill>
                  <a:srgbClr val="000000"/>
                </a:solidFill>
              </a:rPr>
              <a:t>ReneWind’s</a:t>
            </a:r>
            <a:r>
              <a:rPr lang="en-US" sz="1400" dirty="0">
                <a:solidFill>
                  <a:srgbClr val="000000"/>
                </a:solidFill>
              </a:rPr>
              <a:t> maintenance cost</a:t>
            </a:r>
          </a:p>
          <a:p>
            <a:pPr marL="457200" lvl="0" indent="-317500" algn="l" rtl="0">
              <a:lnSpc>
                <a:spcPct val="100000"/>
              </a:lnSpc>
              <a:spcBef>
                <a:spcPts val="600"/>
              </a:spcBef>
              <a:spcAft>
                <a:spcPts val="600"/>
              </a:spcAft>
              <a:buClr>
                <a:srgbClr val="000000"/>
              </a:buClr>
              <a:buSzPts val="1400"/>
              <a:buChar char="●"/>
            </a:pPr>
            <a:r>
              <a:rPr lang="en-US" sz="1400" dirty="0" err="1">
                <a:solidFill>
                  <a:srgbClr val="000000"/>
                </a:solidFill>
              </a:rPr>
              <a:t>ReneWind</a:t>
            </a:r>
            <a:r>
              <a:rPr lang="en-US" sz="1400" dirty="0">
                <a:solidFill>
                  <a:srgbClr val="000000"/>
                </a:solidFill>
              </a:rPr>
              <a:t> should seek means to improve, as much as possible, the values of V18, V36, and V39</a:t>
            </a:r>
          </a:p>
          <a:p>
            <a:pPr marL="457200" lvl="0" indent="-317500" algn="l" rtl="0">
              <a:lnSpc>
                <a:spcPct val="100000"/>
              </a:lnSpc>
              <a:spcBef>
                <a:spcPts val="600"/>
              </a:spcBef>
              <a:spcAft>
                <a:spcPts val="600"/>
              </a:spcAft>
              <a:buClr>
                <a:srgbClr val="000000"/>
              </a:buClr>
              <a:buSzPts val="1400"/>
              <a:buChar char="●"/>
            </a:pPr>
            <a:r>
              <a:rPr lang="en-US" sz="1400" dirty="0" err="1">
                <a:solidFill>
                  <a:srgbClr val="000000"/>
                </a:solidFill>
              </a:rPr>
              <a:t>ReneWind</a:t>
            </a:r>
            <a:r>
              <a:rPr lang="en-US" sz="1400" dirty="0">
                <a:solidFill>
                  <a:srgbClr val="000000"/>
                </a:solidFill>
              </a:rPr>
              <a:t> might want to consider cost-effective control measures for the less important factors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12508d39905_0_1"/>
          <p:cNvSpPr txBox="1">
            <a:spLocks noGrp="1"/>
          </p:cNvSpPr>
          <p:nvPr>
            <p:ph type="title"/>
          </p:nvPr>
        </p:nvSpPr>
        <p:spPr>
          <a:xfrm>
            <a:off x="202550" y="65078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Business Problem Overview</a:t>
            </a:r>
            <a:endParaRPr dirty="0">
              <a:solidFill>
                <a:srgbClr val="1974D2"/>
              </a:solidFill>
            </a:endParaRPr>
          </a:p>
        </p:txBody>
      </p:sp>
      <p:sp>
        <p:nvSpPr>
          <p:cNvPr id="125" name="Google Shape;125;g12508d39905_0_1"/>
          <p:cNvSpPr txBox="1">
            <a:spLocks noGrp="1"/>
          </p:cNvSpPr>
          <p:nvPr>
            <p:ph type="body" idx="1"/>
          </p:nvPr>
        </p:nvSpPr>
        <p:spPr>
          <a:xfrm>
            <a:off x="202550" y="1223485"/>
            <a:ext cx="8629800" cy="3706800"/>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1000"/>
              </a:spcBef>
              <a:spcAft>
                <a:spcPts val="0"/>
              </a:spcAft>
              <a:buClr>
                <a:srgbClr val="000000"/>
              </a:buClr>
              <a:buSzPts val="1400"/>
              <a:buChar char="●"/>
            </a:pPr>
            <a:r>
              <a:rPr lang="en-US" sz="1400" dirty="0">
                <a:solidFill>
                  <a:srgbClr val="000000"/>
                </a:solidFill>
              </a:rPr>
              <a:t>Wind Energy is part of the increasingly popular renewable energy sources</a:t>
            </a:r>
            <a:endParaRPr sz="1400" dirty="0">
              <a:solidFill>
                <a:srgbClr val="000000"/>
              </a:solidFill>
            </a:endParaRPr>
          </a:p>
          <a:p>
            <a:pPr marL="457200" lvl="0" indent="-317500" algn="l" rtl="0">
              <a:lnSpc>
                <a:spcPct val="115000"/>
              </a:lnSpc>
              <a:spcBef>
                <a:spcPts val="1000"/>
              </a:spcBef>
              <a:spcAft>
                <a:spcPts val="1000"/>
              </a:spcAft>
              <a:buClr>
                <a:srgbClr val="000000"/>
              </a:buClr>
              <a:buSzPts val="1400"/>
              <a:buChar char="●"/>
            </a:pPr>
            <a:r>
              <a:rPr lang="en" sz="1400" dirty="0">
                <a:solidFill>
                  <a:srgbClr val="000000"/>
                </a:solidFill>
              </a:rPr>
              <a:t>In response to the need to reduce maintenance cost associated with this source of energy, the U.S. Department of Energy has published a guide to achieving operational efficiency via predictive maintenance</a:t>
            </a:r>
          </a:p>
          <a:p>
            <a:pPr marL="457200" lvl="0" indent="-317500" algn="l" rtl="0">
              <a:lnSpc>
                <a:spcPct val="115000"/>
              </a:lnSpc>
              <a:spcBef>
                <a:spcPts val="1000"/>
              </a:spcBef>
              <a:spcAft>
                <a:spcPts val="1000"/>
              </a:spcAft>
              <a:buClr>
                <a:srgbClr val="000000"/>
              </a:buClr>
              <a:buSzPts val="1400"/>
              <a:buChar char="●"/>
            </a:pPr>
            <a:r>
              <a:rPr lang="en-US" sz="1400" dirty="0" err="1">
                <a:solidFill>
                  <a:srgbClr val="000000"/>
                </a:solidFill>
              </a:rPr>
              <a:t>ReneWind</a:t>
            </a:r>
            <a:r>
              <a:rPr lang="en-US" sz="1400" dirty="0">
                <a:solidFill>
                  <a:srgbClr val="000000"/>
                </a:solidFill>
              </a:rPr>
              <a:t>, a company created to improve Wind Energy production, has collected data on generator failure of wind turbines using sensors fitted across components within the production environment</a:t>
            </a:r>
          </a:p>
          <a:p>
            <a:pPr marL="457200" lvl="0" indent="-317500" algn="l" rtl="0">
              <a:lnSpc>
                <a:spcPct val="115000"/>
              </a:lnSpc>
              <a:spcBef>
                <a:spcPts val="1000"/>
              </a:spcBef>
              <a:spcAft>
                <a:spcPts val="1000"/>
              </a:spcAft>
              <a:buClr>
                <a:srgbClr val="000000"/>
              </a:buClr>
              <a:buSzPts val="1400"/>
              <a:buChar char="●"/>
            </a:pPr>
            <a:r>
              <a:rPr lang="en-US" sz="1400" dirty="0">
                <a:solidFill>
                  <a:srgbClr val="000000"/>
                </a:solidFill>
              </a:rPr>
              <a:t>The data collected has been ciphered and submitted for analysis so various classification models can be built and assessed – the task that defines the raison-</a:t>
            </a:r>
            <a:r>
              <a:rPr lang="en-US" sz="1400" dirty="0" err="1">
                <a:solidFill>
                  <a:srgbClr val="000000"/>
                </a:solidFill>
              </a:rPr>
              <a:t>d’etre</a:t>
            </a:r>
            <a:r>
              <a:rPr lang="en-US" sz="1400" dirty="0">
                <a:solidFill>
                  <a:srgbClr val="000000"/>
                </a:solidFill>
              </a:rPr>
              <a:t> of this project</a:t>
            </a:r>
            <a:endParaRPr sz="14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a:extLst>
            <a:ext uri="{FF2B5EF4-FFF2-40B4-BE49-F238E27FC236}">
              <a16:creationId xmlns:a16="http://schemas.microsoft.com/office/drawing/2014/main" id="{D2996391-A3B9-98D2-80F8-AD88DCEF05D6}"/>
            </a:ext>
          </a:extLst>
        </p:cNvPr>
        <p:cNvGrpSpPr/>
        <p:nvPr/>
      </p:nvGrpSpPr>
      <p:grpSpPr>
        <a:xfrm>
          <a:off x="0" y="0"/>
          <a:ext cx="0" cy="0"/>
          <a:chOff x="0" y="0"/>
          <a:chExt cx="0" cy="0"/>
        </a:xfrm>
      </p:grpSpPr>
      <p:sp>
        <p:nvSpPr>
          <p:cNvPr id="124" name="Google Shape;124;g12508d39905_0_1">
            <a:extLst>
              <a:ext uri="{FF2B5EF4-FFF2-40B4-BE49-F238E27FC236}">
                <a16:creationId xmlns:a16="http://schemas.microsoft.com/office/drawing/2014/main" id="{7C9EA11A-8E8B-E47E-D732-4D25E04F69B2}"/>
              </a:ext>
            </a:extLst>
          </p:cNvPr>
          <p:cNvSpPr txBox="1">
            <a:spLocks noGrp="1"/>
          </p:cNvSpPr>
          <p:nvPr>
            <p:ph type="title"/>
          </p:nvPr>
        </p:nvSpPr>
        <p:spPr>
          <a:xfrm>
            <a:off x="202550" y="650789"/>
            <a:ext cx="8629800" cy="572700"/>
          </a:xfrm>
          <a:prstGeom prst="rect">
            <a:avLst/>
          </a:prstGeom>
          <a:noFill/>
          <a:ln>
            <a:solidFill>
              <a:schemeClr val="accent1"/>
            </a:solid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200"/>
              <a:buNone/>
            </a:pPr>
            <a:r>
              <a:rPr lang="en" dirty="0">
                <a:solidFill>
                  <a:srgbClr val="1974D2"/>
                </a:solidFill>
              </a:rPr>
              <a:t>Solution Approach</a:t>
            </a:r>
            <a:endParaRPr dirty="0">
              <a:solidFill>
                <a:srgbClr val="1974D2"/>
              </a:solidFill>
            </a:endParaRPr>
          </a:p>
        </p:txBody>
      </p:sp>
      <p:sp>
        <p:nvSpPr>
          <p:cNvPr id="125" name="Google Shape;125;g12508d39905_0_1">
            <a:extLst>
              <a:ext uri="{FF2B5EF4-FFF2-40B4-BE49-F238E27FC236}">
                <a16:creationId xmlns:a16="http://schemas.microsoft.com/office/drawing/2014/main" id="{769FADA6-813C-7C97-EA2D-35702A8DE903}"/>
              </a:ext>
            </a:extLst>
          </p:cNvPr>
          <p:cNvSpPr txBox="1">
            <a:spLocks noGrp="1"/>
          </p:cNvSpPr>
          <p:nvPr>
            <p:ph type="body" idx="1"/>
          </p:nvPr>
        </p:nvSpPr>
        <p:spPr>
          <a:xfrm>
            <a:off x="202550" y="1223485"/>
            <a:ext cx="8629800" cy="3706800"/>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1000"/>
              </a:spcBef>
              <a:spcAft>
                <a:spcPts val="0"/>
              </a:spcAft>
              <a:buClr>
                <a:srgbClr val="000000"/>
              </a:buClr>
              <a:buSzPts val="1400"/>
              <a:buChar char="●"/>
            </a:pPr>
            <a:r>
              <a:rPr lang="en-US" sz="1400" dirty="0">
                <a:solidFill>
                  <a:srgbClr val="000000"/>
                </a:solidFill>
              </a:rPr>
              <a:t>To accomplish this task, we proceeded as follows:</a:t>
            </a:r>
          </a:p>
          <a:p>
            <a:pPr lvl="1" indent="-317500">
              <a:spcBef>
                <a:spcPts val="1000"/>
              </a:spcBef>
              <a:buClr>
                <a:srgbClr val="000000"/>
              </a:buClr>
              <a:buSzPts val="1400"/>
              <a:buFont typeface="Wingdings" pitchFamily="2" charset="2"/>
              <a:buChar char="v"/>
            </a:pPr>
            <a:r>
              <a:rPr lang="en-US" sz="1200" dirty="0">
                <a:solidFill>
                  <a:srgbClr val="000000"/>
                </a:solidFill>
              </a:rPr>
              <a:t>We started out by carrying out Exploratory Data Analysis of the data provided to get an overview of the data and to uncover patterns within and across the different variables</a:t>
            </a:r>
          </a:p>
          <a:p>
            <a:pPr lvl="1" indent="-317500">
              <a:spcBef>
                <a:spcPts val="1000"/>
              </a:spcBef>
              <a:buClr>
                <a:srgbClr val="000000"/>
              </a:buClr>
              <a:buSzPts val="1400"/>
              <a:buFont typeface="Wingdings" pitchFamily="2" charset="2"/>
              <a:buChar char="v"/>
            </a:pPr>
            <a:r>
              <a:rPr lang="en-US" sz="1200" dirty="0">
                <a:solidFill>
                  <a:srgbClr val="000000"/>
                </a:solidFill>
              </a:rPr>
              <a:t>We then moved on to Data Pre-Processing, essentially splitting the data into predictor and target variables, training, validation, and test sets, and carrying out imputation of missing values using the column median strategy separately for the training, validation, and test data sets, to avoid data leakage</a:t>
            </a:r>
          </a:p>
          <a:p>
            <a:pPr lvl="1" indent="-317500">
              <a:spcBef>
                <a:spcPts val="1000"/>
              </a:spcBef>
              <a:buClr>
                <a:srgbClr val="000000"/>
              </a:buClr>
              <a:buSzPts val="1400"/>
              <a:buFont typeface="Wingdings" pitchFamily="2" charset="2"/>
              <a:buChar char="v"/>
            </a:pPr>
            <a:r>
              <a:rPr lang="en-US" sz="1200" dirty="0">
                <a:solidFill>
                  <a:srgbClr val="000000"/>
                </a:solidFill>
              </a:rPr>
              <a:t>Next, we went on to build and evaluate several models with default parameters as well as with tuned parameters, employing techniques such as oversampling and </a:t>
            </a:r>
            <a:r>
              <a:rPr lang="en-US" sz="1200" dirty="0" err="1">
                <a:solidFill>
                  <a:srgbClr val="000000"/>
                </a:solidFill>
              </a:rPr>
              <a:t>undersampling</a:t>
            </a:r>
            <a:r>
              <a:rPr lang="en-US" sz="1200" dirty="0">
                <a:solidFill>
                  <a:srgbClr val="000000"/>
                </a:solidFill>
              </a:rPr>
              <a:t> to further explore model tuning options</a:t>
            </a:r>
          </a:p>
          <a:p>
            <a:pPr lvl="1" indent="-317500">
              <a:spcBef>
                <a:spcPts val="1000"/>
              </a:spcBef>
              <a:buClr>
                <a:srgbClr val="000000"/>
              </a:buClr>
              <a:buSzPts val="1400"/>
              <a:buFont typeface="Wingdings" pitchFamily="2" charset="2"/>
              <a:buChar char="v"/>
            </a:pPr>
            <a:r>
              <a:rPr lang="en-US" sz="1200" dirty="0">
                <a:solidFill>
                  <a:srgbClr val="000000"/>
                </a:solidFill>
              </a:rPr>
              <a:t>Finally, after evaluation on the validation set, one of the models was chosen as the best performing model, a pipeline was used to operationalize the chosen model, and its performance was evaluated on the test dataset</a:t>
            </a:r>
          </a:p>
          <a:p>
            <a:pPr lvl="1" indent="-317500">
              <a:spcBef>
                <a:spcPts val="1000"/>
              </a:spcBef>
              <a:buClr>
                <a:srgbClr val="000000"/>
              </a:buClr>
              <a:buSzPts val="1400"/>
              <a:buFont typeface="Wingdings" pitchFamily="2" charset="2"/>
              <a:buChar char="v"/>
            </a:pPr>
            <a:endParaRPr sz="1200" dirty="0">
              <a:solidFill>
                <a:srgbClr val="000000"/>
              </a:solidFill>
            </a:endParaRPr>
          </a:p>
        </p:txBody>
      </p:sp>
    </p:spTree>
    <p:extLst>
      <p:ext uri="{BB962C8B-B14F-4D97-AF65-F5344CB8AC3E}">
        <p14:creationId xmlns:p14="http://schemas.microsoft.com/office/powerpoint/2010/main" val="640963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153572D4-E76E-9560-E73E-629274CA01CB}"/>
            </a:ext>
          </a:extLst>
        </p:cNvPr>
        <p:cNvGrpSpPr/>
        <p:nvPr/>
      </p:nvGrpSpPr>
      <p:grpSpPr>
        <a:xfrm>
          <a:off x="0" y="0"/>
          <a:ext cx="0" cy="0"/>
          <a:chOff x="0" y="0"/>
          <a:chExt cx="0" cy="0"/>
        </a:xfrm>
      </p:grpSpPr>
      <p:sp>
        <p:nvSpPr>
          <p:cNvPr id="132" name="Google Shape;132;g12508d39905_0_54">
            <a:extLst>
              <a:ext uri="{FF2B5EF4-FFF2-40B4-BE49-F238E27FC236}">
                <a16:creationId xmlns:a16="http://schemas.microsoft.com/office/drawing/2014/main" id="{09EE92D8-33F3-06CF-978C-959914D47AED}"/>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data background check</a:t>
            </a:r>
            <a:endParaRPr sz="1200" b="0" i="1" u="none" strike="noStrike" cap="none" dirty="0">
              <a:solidFill>
                <a:srgbClr val="666666"/>
              </a:solidFill>
              <a:latin typeface="Nunito"/>
              <a:ea typeface="Nunito"/>
              <a:cs typeface="Nunito"/>
              <a:sym typeface="Nunito"/>
            </a:endParaRPr>
          </a:p>
        </p:txBody>
      </p:sp>
      <p:sp>
        <p:nvSpPr>
          <p:cNvPr id="6" name="Google Shape;162;g12508d39905_0_162">
            <a:extLst>
              <a:ext uri="{FF2B5EF4-FFF2-40B4-BE49-F238E27FC236}">
                <a16:creationId xmlns:a16="http://schemas.microsoft.com/office/drawing/2014/main" id="{2DF84937-B243-EFCC-D370-CCB78B94E6DD}"/>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EDA Results: Univariate Analysis</a:t>
            </a:r>
            <a:endParaRPr sz="1800" dirty="0">
              <a:solidFill>
                <a:srgbClr val="1974D2"/>
              </a:solidFill>
            </a:endParaRPr>
          </a:p>
        </p:txBody>
      </p:sp>
      <p:sp>
        <p:nvSpPr>
          <p:cNvPr id="7" name="Google Shape;156;g10ae355dec7_0_0">
            <a:extLst>
              <a:ext uri="{FF2B5EF4-FFF2-40B4-BE49-F238E27FC236}">
                <a16:creationId xmlns:a16="http://schemas.microsoft.com/office/drawing/2014/main" id="{304C8FCD-7043-B0E4-4758-D41BE1FDFE37}"/>
              </a:ext>
            </a:extLst>
          </p:cNvPr>
          <p:cNvSpPr txBox="1">
            <a:spLocks noGrp="1"/>
          </p:cNvSpPr>
          <p:nvPr>
            <p:ph type="body" idx="1"/>
          </p:nvPr>
        </p:nvSpPr>
        <p:spPr>
          <a:xfrm>
            <a:off x="5549772" y="1196533"/>
            <a:ext cx="3282578" cy="3384297"/>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0000"/>
              </a:buClr>
              <a:buSzPts val="1400"/>
              <a:buChar char="●"/>
            </a:pPr>
            <a:r>
              <a:rPr lang="en-US" sz="1600" dirty="0">
                <a:solidFill>
                  <a:srgbClr val="000000"/>
                </a:solidFill>
              </a:rPr>
              <a:t>From the plots of the variables of both the train and test datasets, we have confirmation that all except the target variable have a quasi-normal distribution</a:t>
            </a:r>
          </a:p>
          <a:p>
            <a:pPr marL="457200" lvl="0" indent="-317500" algn="l" rtl="0">
              <a:lnSpc>
                <a:spcPct val="115000"/>
              </a:lnSpc>
              <a:spcBef>
                <a:spcPts val="0"/>
              </a:spcBef>
              <a:spcAft>
                <a:spcPts val="0"/>
              </a:spcAft>
              <a:buClr>
                <a:srgbClr val="000000"/>
              </a:buClr>
              <a:buSzPts val="1400"/>
              <a:buChar char="●"/>
            </a:pPr>
            <a:r>
              <a:rPr lang="en-US" sz="1600" dirty="0">
                <a:solidFill>
                  <a:srgbClr val="000000"/>
                </a:solidFill>
              </a:rPr>
              <a:t>We also have confirmation that cases of failure (Target = 1) constitute a minority class</a:t>
            </a:r>
          </a:p>
        </p:txBody>
      </p:sp>
      <p:sp>
        <p:nvSpPr>
          <p:cNvPr id="12" name="TextBox 11">
            <a:extLst>
              <a:ext uri="{FF2B5EF4-FFF2-40B4-BE49-F238E27FC236}">
                <a16:creationId xmlns:a16="http://schemas.microsoft.com/office/drawing/2014/main" id="{5E46C1C7-4A0D-7EEB-EF18-03A3E5379BE4}"/>
              </a:ext>
            </a:extLst>
          </p:cNvPr>
          <p:cNvSpPr txBox="1"/>
          <p:nvPr/>
        </p:nvSpPr>
        <p:spPr>
          <a:xfrm>
            <a:off x="2916625" y="1199381"/>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Test Data</a:t>
            </a:r>
          </a:p>
        </p:txBody>
      </p:sp>
      <p:sp>
        <p:nvSpPr>
          <p:cNvPr id="13" name="TextBox 12">
            <a:extLst>
              <a:ext uri="{FF2B5EF4-FFF2-40B4-BE49-F238E27FC236}">
                <a16:creationId xmlns:a16="http://schemas.microsoft.com/office/drawing/2014/main" id="{E56447DF-FB6F-BA61-85D4-E0C3975F8412}"/>
              </a:ext>
            </a:extLst>
          </p:cNvPr>
          <p:cNvSpPr txBox="1"/>
          <p:nvPr/>
        </p:nvSpPr>
        <p:spPr>
          <a:xfrm>
            <a:off x="202551" y="1196533"/>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15" name="Picture 14">
            <a:extLst>
              <a:ext uri="{FF2B5EF4-FFF2-40B4-BE49-F238E27FC236}">
                <a16:creationId xmlns:a16="http://schemas.microsoft.com/office/drawing/2014/main" id="{1EB2411B-6B4E-6F7B-FC7B-FD7931FC18BB}"/>
              </a:ext>
            </a:extLst>
          </p:cNvPr>
          <p:cNvPicPr>
            <a:picLocks noChangeAspect="1"/>
          </p:cNvPicPr>
          <p:nvPr/>
        </p:nvPicPr>
        <p:blipFill>
          <a:blip r:embed="rId4"/>
          <a:stretch>
            <a:fillRect/>
          </a:stretch>
        </p:blipFill>
        <p:spPr>
          <a:xfrm>
            <a:off x="202551" y="1574979"/>
            <a:ext cx="2715556" cy="1806174"/>
          </a:xfrm>
          <a:prstGeom prst="rect">
            <a:avLst/>
          </a:prstGeom>
          <a:ln>
            <a:solidFill>
              <a:schemeClr val="accent1"/>
            </a:solidFill>
          </a:ln>
        </p:spPr>
      </p:pic>
      <p:pic>
        <p:nvPicPr>
          <p:cNvPr id="16" name="Picture 15">
            <a:extLst>
              <a:ext uri="{FF2B5EF4-FFF2-40B4-BE49-F238E27FC236}">
                <a16:creationId xmlns:a16="http://schemas.microsoft.com/office/drawing/2014/main" id="{C269EFE7-9E23-059D-EBEA-CAFB597C6654}"/>
              </a:ext>
            </a:extLst>
          </p:cNvPr>
          <p:cNvPicPr>
            <a:picLocks noChangeAspect="1"/>
          </p:cNvPicPr>
          <p:nvPr/>
        </p:nvPicPr>
        <p:blipFill>
          <a:blip r:embed="rId5"/>
          <a:stretch>
            <a:fillRect/>
          </a:stretch>
        </p:blipFill>
        <p:spPr>
          <a:xfrm>
            <a:off x="202551" y="3391785"/>
            <a:ext cx="2715556" cy="1199678"/>
          </a:xfrm>
          <a:prstGeom prst="rect">
            <a:avLst/>
          </a:prstGeom>
          <a:ln>
            <a:solidFill>
              <a:schemeClr val="accent1"/>
            </a:solidFill>
          </a:ln>
        </p:spPr>
      </p:pic>
      <p:pic>
        <p:nvPicPr>
          <p:cNvPr id="17" name="Picture 16">
            <a:extLst>
              <a:ext uri="{FF2B5EF4-FFF2-40B4-BE49-F238E27FC236}">
                <a16:creationId xmlns:a16="http://schemas.microsoft.com/office/drawing/2014/main" id="{75176297-0C56-9327-1A82-203D8932F289}"/>
              </a:ext>
            </a:extLst>
          </p:cNvPr>
          <p:cNvPicPr>
            <a:picLocks noChangeAspect="1"/>
          </p:cNvPicPr>
          <p:nvPr/>
        </p:nvPicPr>
        <p:blipFill>
          <a:blip r:embed="rId6"/>
          <a:stretch>
            <a:fillRect/>
          </a:stretch>
        </p:blipFill>
        <p:spPr>
          <a:xfrm>
            <a:off x="2923946" y="1574979"/>
            <a:ext cx="2625825" cy="1806173"/>
          </a:xfrm>
          <a:prstGeom prst="rect">
            <a:avLst/>
          </a:prstGeom>
          <a:ln>
            <a:solidFill>
              <a:schemeClr val="accent1"/>
            </a:solidFill>
          </a:ln>
        </p:spPr>
      </p:pic>
      <p:pic>
        <p:nvPicPr>
          <p:cNvPr id="18" name="Picture 17">
            <a:extLst>
              <a:ext uri="{FF2B5EF4-FFF2-40B4-BE49-F238E27FC236}">
                <a16:creationId xmlns:a16="http://schemas.microsoft.com/office/drawing/2014/main" id="{11EF64F2-8E15-0F44-6DFB-56A8CB707D41}"/>
              </a:ext>
            </a:extLst>
          </p:cNvPr>
          <p:cNvPicPr>
            <a:picLocks noChangeAspect="1"/>
          </p:cNvPicPr>
          <p:nvPr/>
        </p:nvPicPr>
        <p:blipFill>
          <a:blip r:embed="rId7"/>
          <a:stretch>
            <a:fillRect/>
          </a:stretch>
        </p:blipFill>
        <p:spPr>
          <a:xfrm>
            <a:off x="2916624" y="3381152"/>
            <a:ext cx="2633147" cy="1210311"/>
          </a:xfrm>
          <a:prstGeom prst="rect">
            <a:avLst/>
          </a:prstGeom>
          <a:ln>
            <a:solidFill>
              <a:schemeClr val="accent1"/>
            </a:solidFill>
          </a:ln>
        </p:spPr>
      </p:pic>
    </p:spTree>
    <p:extLst>
      <p:ext uri="{BB962C8B-B14F-4D97-AF65-F5344CB8AC3E}">
        <p14:creationId xmlns:p14="http://schemas.microsoft.com/office/powerpoint/2010/main" val="2126542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DE3929EB-3D1D-EC90-847F-A46E3CBFE08C}"/>
            </a:ext>
          </a:extLst>
        </p:cNvPr>
        <p:cNvGrpSpPr/>
        <p:nvPr/>
      </p:nvGrpSpPr>
      <p:grpSpPr>
        <a:xfrm>
          <a:off x="0" y="0"/>
          <a:ext cx="0" cy="0"/>
          <a:chOff x="0" y="0"/>
          <a:chExt cx="0" cy="0"/>
        </a:xfrm>
      </p:grpSpPr>
      <p:sp>
        <p:nvSpPr>
          <p:cNvPr id="132" name="Google Shape;132;g12508d39905_0_54">
            <a:extLst>
              <a:ext uri="{FF2B5EF4-FFF2-40B4-BE49-F238E27FC236}">
                <a16:creationId xmlns:a16="http://schemas.microsoft.com/office/drawing/2014/main" id="{84C6B674-2F9D-0658-2D0F-2026F1A128BA}"/>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data background check</a:t>
            </a:r>
            <a:endParaRPr sz="1200" b="0" i="1" u="none" strike="noStrike" cap="none" dirty="0">
              <a:solidFill>
                <a:srgbClr val="666666"/>
              </a:solidFill>
              <a:latin typeface="Nunito"/>
              <a:ea typeface="Nunito"/>
              <a:cs typeface="Nunito"/>
              <a:sym typeface="Nunito"/>
            </a:endParaRPr>
          </a:p>
        </p:txBody>
      </p:sp>
      <p:sp>
        <p:nvSpPr>
          <p:cNvPr id="6" name="Google Shape;162;g12508d39905_0_162">
            <a:extLst>
              <a:ext uri="{FF2B5EF4-FFF2-40B4-BE49-F238E27FC236}">
                <a16:creationId xmlns:a16="http://schemas.microsoft.com/office/drawing/2014/main" id="{5973806F-0119-342A-561E-E063D1E8F0BD}"/>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EDA Results: Bivariate Analysis: </a:t>
            </a:r>
            <a:r>
              <a:rPr lang="en-US" sz="1800" dirty="0">
                <a:solidFill>
                  <a:srgbClr val="1974D2"/>
                </a:solidFill>
              </a:rPr>
              <a:t>Correlation Check</a:t>
            </a:r>
            <a:endParaRPr sz="1800" dirty="0">
              <a:solidFill>
                <a:srgbClr val="1974D2"/>
              </a:solidFill>
            </a:endParaRPr>
          </a:p>
        </p:txBody>
      </p:sp>
      <p:sp>
        <p:nvSpPr>
          <p:cNvPr id="7" name="Google Shape;156;g10ae355dec7_0_0">
            <a:extLst>
              <a:ext uri="{FF2B5EF4-FFF2-40B4-BE49-F238E27FC236}">
                <a16:creationId xmlns:a16="http://schemas.microsoft.com/office/drawing/2014/main" id="{4A481490-448D-DCC7-C7D1-57BB2529104B}"/>
              </a:ext>
            </a:extLst>
          </p:cNvPr>
          <p:cNvSpPr txBox="1">
            <a:spLocks noGrp="1"/>
          </p:cNvSpPr>
          <p:nvPr>
            <p:ph type="body" idx="1"/>
          </p:nvPr>
        </p:nvSpPr>
        <p:spPr>
          <a:xfrm>
            <a:off x="5549772" y="1196533"/>
            <a:ext cx="3282578" cy="3384297"/>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0000"/>
              </a:buClr>
              <a:buSzPts val="1400"/>
              <a:buChar char="●"/>
            </a:pPr>
            <a:r>
              <a:rPr lang="en-US" sz="1200" dirty="0">
                <a:solidFill>
                  <a:srgbClr val="000000"/>
                </a:solidFill>
              </a:rPr>
              <a:t>In both the training and test data sets, significant levels of positive correlation are observed between some variables; for example between V7 and V15, V8 and V16, V11 and V29, V16 and V21, and V24 and V32</a:t>
            </a:r>
          </a:p>
          <a:p>
            <a:pPr marL="457200" lvl="0" indent="-317500" algn="l" rtl="0">
              <a:lnSpc>
                <a:spcPct val="115000"/>
              </a:lnSpc>
              <a:spcBef>
                <a:spcPts val="0"/>
              </a:spcBef>
              <a:spcAft>
                <a:spcPts val="0"/>
              </a:spcAft>
              <a:buClr>
                <a:srgbClr val="000000"/>
              </a:buClr>
              <a:buSzPts val="1400"/>
              <a:buChar char="●"/>
            </a:pPr>
            <a:r>
              <a:rPr lang="en-US" sz="1200" dirty="0">
                <a:solidFill>
                  <a:srgbClr val="000000"/>
                </a:solidFill>
              </a:rPr>
              <a:t>In both sets, significant levels of negative correlation are also observed between some variables; for example between V2 and V14, V3 and V23, V6 and V20, V9 and V16, V14 and V38, V17 and V27, V19 and V40, V24 and V27, V25 and V30, V25 and V32, V25 and V33, and V27 and V32</a:t>
            </a:r>
          </a:p>
        </p:txBody>
      </p:sp>
      <p:sp>
        <p:nvSpPr>
          <p:cNvPr id="12" name="TextBox 11">
            <a:extLst>
              <a:ext uri="{FF2B5EF4-FFF2-40B4-BE49-F238E27FC236}">
                <a16:creationId xmlns:a16="http://schemas.microsoft.com/office/drawing/2014/main" id="{3525EE9C-E9EC-1AF3-6C98-AA226348A0B2}"/>
              </a:ext>
            </a:extLst>
          </p:cNvPr>
          <p:cNvSpPr txBox="1"/>
          <p:nvPr/>
        </p:nvSpPr>
        <p:spPr>
          <a:xfrm>
            <a:off x="2916625" y="1199381"/>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Test Data</a:t>
            </a:r>
          </a:p>
        </p:txBody>
      </p:sp>
      <p:sp>
        <p:nvSpPr>
          <p:cNvPr id="13" name="TextBox 12">
            <a:extLst>
              <a:ext uri="{FF2B5EF4-FFF2-40B4-BE49-F238E27FC236}">
                <a16:creationId xmlns:a16="http://schemas.microsoft.com/office/drawing/2014/main" id="{D9380CE6-99C4-DD61-58F7-F94901985617}"/>
              </a:ext>
            </a:extLst>
          </p:cNvPr>
          <p:cNvSpPr txBox="1"/>
          <p:nvPr/>
        </p:nvSpPr>
        <p:spPr>
          <a:xfrm>
            <a:off x="202551" y="1196533"/>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8196" name="Picture 4">
            <a:extLst>
              <a:ext uri="{FF2B5EF4-FFF2-40B4-BE49-F238E27FC236}">
                <a16:creationId xmlns:a16="http://schemas.microsoft.com/office/drawing/2014/main" id="{F87DB6EB-5BD8-3287-9966-81A71DD7E8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551" y="1574978"/>
            <a:ext cx="2721394" cy="3016485"/>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1DCBDC3D-3DE3-3985-2B13-DAFF729EDE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16625" y="1574978"/>
            <a:ext cx="2633147" cy="3016485"/>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4841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53FE4AE2-2638-7704-4639-C17442FE6497}"/>
            </a:ext>
          </a:extLst>
        </p:cNvPr>
        <p:cNvGrpSpPr/>
        <p:nvPr/>
      </p:nvGrpSpPr>
      <p:grpSpPr>
        <a:xfrm>
          <a:off x="0" y="0"/>
          <a:ext cx="0" cy="0"/>
          <a:chOff x="0" y="0"/>
          <a:chExt cx="0" cy="0"/>
        </a:xfrm>
      </p:grpSpPr>
      <p:sp>
        <p:nvSpPr>
          <p:cNvPr id="132" name="Google Shape;132;g12508d39905_0_54">
            <a:extLst>
              <a:ext uri="{FF2B5EF4-FFF2-40B4-BE49-F238E27FC236}">
                <a16:creationId xmlns:a16="http://schemas.microsoft.com/office/drawing/2014/main" id="{4EE7013C-EE8B-5B06-D543-847EF2B35073}"/>
              </a:ext>
            </a:extLst>
          </p:cNvPr>
          <p:cNvSpPr txBox="1"/>
          <p:nvPr/>
        </p:nvSpPr>
        <p:spPr>
          <a:xfrm>
            <a:off x="4077350" y="4568775"/>
            <a:ext cx="50106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0" i="1" u="sng" strike="noStrike" cap="none" dirty="0">
                <a:solidFill>
                  <a:schemeClr val="hlink"/>
                </a:solidFill>
                <a:latin typeface="Nunito"/>
                <a:ea typeface="Nunito"/>
                <a:cs typeface="Nunito"/>
                <a:sym typeface="Nunito"/>
                <a:hlinkClick r:id="rId3" action="ppaction://hlinksldjump"/>
              </a:rPr>
              <a:t>Link to Appendix slide on data background check</a:t>
            </a:r>
            <a:endParaRPr sz="1200" b="0" i="1" u="none" strike="noStrike" cap="none" dirty="0">
              <a:solidFill>
                <a:srgbClr val="666666"/>
              </a:solidFill>
              <a:latin typeface="Nunito"/>
              <a:ea typeface="Nunito"/>
              <a:cs typeface="Nunito"/>
              <a:sym typeface="Nunito"/>
            </a:endParaRPr>
          </a:p>
        </p:txBody>
      </p:sp>
      <p:sp>
        <p:nvSpPr>
          <p:cNvPr id="6" name="Google Shape;162;g12508d39905_0_162">
            <a:extLst>
              <a:ext uri="{FF2B5EF4-FFF2-40B4-BE49-F238E27FC236}">
                <a16:creationId xmlns:a16="http://schemas.microsoft.com/office/drawing/2014/main" id="{D46B067A-1BE1-CF32-90F0-DC420E73C56E}"/>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EDA Results: Bivariate Analysis: </a:t>
            </a:r>
            <a:r>
              <a:rPr lang="en-US" sz="1800" dirty="0">
                <a:solidFill>
                  <a:srgbClr val="1974D2"/>
                </a:solidFill>
              </a:rPr>
              <a:t>Distribution with respect to Target</a:t>
            </a:r>
            <a:endParaRPr sz="1800" dirty="0">
              <a:solidFill>
                <a:srgbClr val="1974D2"/>
              </a:solidFill>
            </a:endParaRPr>
          </a:p>
        </p:txBody>
      </p:sp>
      <p:sp>
        <p:nvSpPr>
          <p:cNvPr id="7" name="Google Shape;156;g10ae355dec7_0_0">
            <a:extLst>
              <a:ext uri="{FF2B5EF4-FFF2-40B4-BE49-F238E27FC236}">
                <a16:creationId xmlns:a16="http://schemas.microsoft.com/office/drawing/2014/main" id="{47F10F6B-828F-C0A6-B7BE-4C346A77C5BA}"/>
              </a:ext>
            </a:extLst>
          </p:cNvPr>
          <p:cNvSpPr txBox="1">
            <a:spLocks noGrp="1"/>
          </p:cNvSpPr>
          <p:nvPr>
            <p:ph type="body" idx="1"/>
          </p:nvPr>
        </p:nvSpPr>
        <p:spPr>
          <a:xfrm>
            <a:off x="5549772" y="1196533"/>
            <a:ext cx="3282578" cy="3384297"/>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0000"/>
              </a:buClr>
              <a:buSzPts val="1400"/>
              <a:buChar char="●"/>
            </a:pPr>
            <a:r>
              <a:rPr lang="en-US" sz="1100" dirty="0">
                <a:solidFill>
                  <a:srgbClr val="000000"/>
                </a:solidFill>
              </a:rPr>
              <a:t>Both the training and test sets display similar distribution with respect to the Target variable; in both sets, almost all the variables display a quasi-normal distribution for each of the two classes in the Target</a:t>
            </a:r>
          </a:p>
          <a:p>
            <a:pPr marL="457200" lvl="0" indent="-317500" algn="l" rtl="0">
              <a:lnSpc>
                <a:spcPct val="115000"/>
              </a:lnSpc>
              <a:spcBef>
                <a:spcPts val="0"/>
              </a:spcBef>
              <a:spcAft>
                <a:spcPts val="0"/>
              </a:spcAft>
              <a:buClr>
                <a:srgbClr val="000000"/>
              </a:buClr>
              <a:buSzPts val="1400"/>
              <a:buChar char="●"/>
            </a:pPr>
            <a:r>
              <a:rPr lang="en-US" sz="1100" dirty="0">
                <a:solidFill>
                  <a:srgbClr val="000000"/>
                </a:solidFill>
              </a:rPr>
              <a:t>Tend to have higher values for Target=1: V1, V4, V7, V8, V11, V14, V15, V16, V17, V19, V20, V21, V23, V28, V29, V34</a:t>
            </a:r>
          </a:p>
          <a:p>
            <a:pPr marL="457200" lvl="0" indent="-317500" algn="l" rtl="0">
              <a:lnSpc>
                <a:spcPct val="115000"/>
              </a:lnSpc>
              <a:spcBef>
                <a:spcPts val="0"/>
              </a:spcBef>
              <a:spcAft>
                <a:spcPts val="0"/>
              </a:spcAft>
              <a:buClr>
                <a:srgbClr val="000000"/>
              </a:buClr>
              <a:buSzPts val="1400"/>
              <a:buChar char="●"/>
            </a:pPr>
            <a:r>
              <a:rPr lang="en-US" sz="1100" dirty="0">
                <a:solidFill>
                  <a:srgbClr val="000000"/>
                </a:solidFill>
              </a:rPr>
              <a:t>Tend to have higher values for Target=0: V3, V5, V10, V13, V18, V23, V24, V26, V31, V32, V33, V35, V36, V39</a:t>
            </a:r>
          </a:p>
          <a:p>
            <a:pPr marL="457200" lvl="0" indent="-317500" algn="l" rtl="0">
              <a:lnSpc>
                <a:spcPct val="115000"/>
              </a:lnSpc>
              <a:spcBef>
                <a:spcPts val="0"/>
              </a:spcBef>
              <a:spcAft>
                <a:spcPts val="0"/>
              </a:spcAft>
              <a:buClr>
                <a:srgbClr val="000000"/>
              </a:buClr>
              <a:buSzPts val="1400"/>
              <a:buChar char="●"/>
            </a:pPr>
            <a:r>
              <a:rPr lang="en-US" sz="1100" dirty="0">
                <a:solidFill>
                  <a:srgbClr val="000000"/>
                </a:solidFill>
              </a:rPr>
              <a:t>Similar value trends for both Target values: V2, V6, V9, V12, V25, V27, V30, V37, V38, V40</a:t>
            </a:r>
          </a:p>
        </p:txBody>
      </p:sp>
      <p:sp>
        <p:nvSpPr>
          <p:cNvPr id="12" name="TextBox 11">
            <a:extLst>
              <a:ext uri="{FF2B5EF4-FFF2-40B4-BE49-F238E27FC236}">
                <a16:creationId xmlns:a16="http://schemas.microsoft.com/office/drawing/2014/main" id="{7442B033-E94D-11ED-9D45-7EB270643A87}"/>
              </a:ext>
            </a:extLst>
          </p:cNvPr>
          <p:cNvSpPr txBox="1"/>
          <p:nvPr/>
        </p:nvSpPr>
        <p:spPr>
          <a:xfrm>
            <a:off x="2916625" y="1199381"/>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Test Data</a:t>
            </a:r>
          </a:p>
        </p:txBody>
      </p:sp>
      <p:sp>
        <p:nvSpPr>
          <p:cNvPr id="13" name="TextBox 12">
            <a:extLst>
              <a:ext uri="{FF2B5EF4-FFF2-40B4-BE49-F238E27FC236}">
                <a16:creationId xmlns:a16="http://schemas.microsoft.com/office/drawing/2014/main" id="{87FF3A00-A99A-7DB3-8FEE-B886E9C11DC4}"/>
              </a:ext>
            </a:extLst>
          </p:cNvPr>
          <p:cNvSpPr txBox="1"/>
          <p:nvPr/>
        </p:nvSpPr>
        <p:spPr>
          <a:xfrm>
            <a:off x="202551" y="1196533"/>
            <a:ext cx="2132413" cy="378446"/>
          </a:xfrm>
          <a:prstGeom prst="rect">
            <a:avLst/>
          </a:prstGeom>
          <a:noFill/>
          <a:ln>
            <a:solidFill>
              <a:schemeClr val="accent1"/>
            </a:solidFill>
          </a:ln>
        </p:spPr>
        <p:txBody>
          <a:bodyPr wrap="square" rtlCol="0">
            <a:noAutofit/>
          </a:bodyPr>
          <a:lstStyle/>
          <a:p>
            <a:r>
              <a:rPr lang="en-US" sz="1600" dirty="0">
                <a:solidFill>
                  <a:schemeClr val="accent2"/>
                </a:solidFill>
              </a:rPr>
              <a:t>Training Data</a:t>
            </a:r>
          </a:p>
        </p:txBody>
      </p:sp>
      <p:pic>
        <p:nvPicPr>
          <p:cNvPr id="2" name="Picture 1">
            <a:extLst>
              <a:ext uri="{FF2B5EF4-FFF2-40B4-BE49-F238E27FC236}">
                <a16:creationId xmlns:a16="http://schemas.microsoft.com/office/drawing/2014/main" id="{52CA7D95-CC8E-0565-78BD-C9E07CC7226F}"/>
              </a:ext>
            </a:extLst>
          </p:cNvPr>
          <p:cNvPicPr>
            <a:picLocks noChangeAspect="1"/>
          </p:cNvPicPr>
          <p:nvPr/>
        </p:nvPicPr>
        <p:blipFill>
          <a:blip r:embed="rId4"/>
          <a:stretch>
            <a:fillRect/>
          </a:stretch>
        </p:blipFill>
        <p:spPr>
          <a:xfrm>
            <a:off x="202994" y="1574979"/>
            <a:ext cx="2713631" cy="996772"/>
          </a:xfrm>
          <a:prstGeom prst="rect">
            <a:avLst/>
          </a:prstGeom>
          <a:ln>
            <a:solidFill>
              <a:schemeClr val="accent1"/>
            </a:solidFill>
          </a:ln>
        </p:spPr>
      </p:pic>
      <p:pic>
        <p:nvPicPr>
          <p:cNvPr id="3" name="Picture 2">
            <a:extLst>
              <a:ext uri="{FF2B5EF4-FFF2-40B4-BE49-F238E27FC236}">
                <a16:creationId xmlns:a16="http://schemas.microsoft.com/office/drawing/2014/main" id="{9F746D98-BBF8-39DD-E60E-B33A3C19D420}"/>
              </a:ext>
            </a:extLst>
          </p:cNvPr>
          <p:cNvPicPr>
            <a:picLocks noChangeAspect="1"/>
          </p:cNvPicPr>
          <p:nvPr/>
        </p:nvPicPr>
        <p:blipFill>
          <a:blip r:embed="rId5"/>
          <a:stretch>
            <a:fillRect/>
          </a:stretch>
        </p:blipFill>
        <p:spPr>
          <a:xfrm>
            <a:off x="2916625" y="1574978"/>
            <a:ext cx="2633148" cy="1004557"/>
          </a:xfrm>
          <a:prstGeom prst="rect">
            <a:avLst/>
          </a:prstGeom>
          <a:ln>
            <a:solidFill>
              <a:schemeClr val="accent1"/>
            </a:solidFill>
          </a:ln>
        </p:spPr>
      </p:pic>
      <p:pic>
        <p:nvPicPr>
          <p:cNvPr id="4" name="Picture 3">
            <a:extLst>
              <a:ext uri="{FF2B5EF4-FFF2-40B4-BE49-F238E27FC236}">
                <a16:creationId xmlns:a16="http://schemas.microsoft.com/office/drawing/2014/main" id="{FEA38CB9-345B-E694-A97B-352A00878D54}"/>
              </a:ext>
            </a:extLst>
          </p:cNvPr>
          <p:cNvPicPr>
            <a:picLocks noChangeAspect="1"/>
          </p:cNvPicPr>
          <p:nvPr/>
        </p:nvPicPr>
        <p:blipFill>
          <a:blip r:embed="rId6"/>
          <a:stretch>
            <a:fillRect/>
          </a:stretch>
        </p:blipFill>
        <p:spPr>
          <a:xfrm>
            <a:off x="202550" y="2583708"/>
            <a:ext cx="2713631" cy="1004557"/>
          </a:xfrm>
          <a:prstGeom prst="rect">
            <a:avLst/>
          </a:prstGeom>
          <a:ln>
            <a:solidFill>
              <a:schemeClr val="accent1"/>
            </a:solidFill>
          </a:ln>
        </p:spPr>
      </p:pic>
      <p:pic>
        <p:nvPicPr>
          <p:cNvPr id="5" name="Picture 4">
            <a:extLst>
              <a:ext uri="{FF2B5EF4-FFF2-40B4-BE49-F238E27FC236}">
                <a16:creationId xmlns:a16="http://schemas.microsoft.com/office/drawing/2014/main" id="{48BC5481-39CB-2882-B9FF-13C7AA93BE27}"/>
              </a:ext>
            </a:extLst>
          </p:cNvPr>
          <p:cNvPicPr>
            <a:picLocks noChangeAspect="1"/>
          </p:cNvPicPr>
          <p:nvPr/>
        </p:nvPicPr>
        <p:blipFill>
          <a:blip r:embed="rId7"/>
          <a:stretch>
            <a:fillRect/>
          </a:stretch>
        </p:blipFill>
        <p:spPr>
          <a:xfrm>
            <a:off x="2916181" y="2583708"/>
            <a:ext cx="2633147" cy="1004557"/>
          </a:xfrm>
          <a:prstGeom prst="rect">
            <a:avLst/>
          </a:prstGeom>
          <a:ln>
            <a:solidFill>
              <a:schemeClr val="accent1"/>
            </a:solidFill>
          </a:ln>
        </p:spPr>
      </p:pic>
      <p:pic>
        <p:nvPicPr>
          <p:cNvPr id="8" name="Picture 7">
            <a:extLst>
              <a:ext uri="{FF2B5EF4-FFF2-40B4-BE49-F238E27FC236}">
                <a16:creationId xmlns:a16="http://schemas.microsoft.com/office/drawing/2014/main" id="{781E30D5-1DAC-2A4E-99B4-B98B920EF281}"/>
              </a:ext>
            </a:extLst>
          </p:cNvPr>
          <p:cNvPicPr>
            <a:picLocks noChangeAspect="1"/>
          </p:cNvPicPr>
          <p:nvPr/>
        </p:nvPicPr>
        <p:blipFill>
          <a:blip r:embed="rId8"/>
          <a:stretch>
            <a:fillRect/>
          </a:stretch>
        </p:blipFill>
        <p:spPr>
          <a:xfrm>
            <a:off x="202550" y="3600222"/>
            <a:ext cx="2713631" cy="992565"/>
          </a:xfrm>
          <a:prstGeom prst="rect">
            <a:avLst/>
          </a:prstGeom>
          <a:ln>
            <a:solidFill>
              <a:schemeClr val="accent1"/>
            </a:solidFill>
          </a:ln>
        </p:spPr>
      </p:pic>
      <p:pic>
        <p:nvPicPr>
          <p:cNvPr id="9" name="Picture 8">
            <a:extLst>
              <a:ext uri="{FF2B5EF4-FFF2-40B4-BE49-F238E27FC236}">
                <a16:creationId xmlns:a16="http://schemas.microsoft.com/office/drawing/2014/main" id="{300116AA-F081-A0AD-EEB8-F3E10E166856}"/>
              </a:ext>
            </a:extLst>
          </p:cNvPr>
          <p:cNvPicPr>
            <a:picLocks noChangeAspect="1"/>
          </p:cNvPicPr>
          <p:nvPr/>
        </p:nvPicPr>
        <p:blipFill>
          <a:blip r:embed="rId9"/>
          <a:stretch>
            <a:fillRect/>
          </a:stretch>
        </p:blipFill>
        <p:spPr>
          <a:xfrm>
            <a:off x="2916180" y="3600222"/>
            <a:ext cx="2633147" cy="992565"/>
          </a:xfrm>
          <a:prstGeom prst="rect">
            <a:avLst/>
          </a:prstGeom>
          <a:ln>
            <a:solidFill>
              <a:schemeClr val="accent1"/>
            </a:solidFill>
          </a:ln>
        </p:spPr>
      </p:pic>
    </p:spTree>
    <p:extLst>
      <p:ext uri="{BB962C8B-B14F-4D97-AF65-F5344CB8AC3E}">
        <p14:creationId xmlns:p14="http://schemas.microsoft.com/office/powerpoint/2010/main" val="2393234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7D70B695-1BB9-9F70-451F-349318F30E53}"/>
            </a:ext>
          </a:extLst>
        </p:cNvPr>
        <p:cNvGrpSpPr/>
        <p:nvPr/>
      </p:nvGrpSpPr>
      <p:grpSpPr>
        <a:xfrm>
          <a:off x="0" y="0"/>
          <a:ext cx="0" cy="0"/>
          <a:chOff x="0" y="0"/>
          <a:chExt cx="0" cy="0"/>
        </a:xfrm>
      </p:grpSpPr>
      <p:sp>
        <p:nvSpPr>
          <p:cNvPr id="6" name="Google Shape;162;g12508d39905_0_162">
            <a:extLst>
              <a:ext uri="{FF2B5EF4-FFF2-40B4-BE49-F238E27FC236}">
                <a16:creationId xmlns:a16="http://schemas.microsoft.com/office/drawing/2014/main" id="{478C6FF3-4AA5-497C-641B-A883DA25FCAD}"/>
              </a:ext>
            </a:extLst>
          </p:cNvPr>
          <p:cNvSpPr txBox="1">
            <a:spLocks noGrp="1"/>
          </p:cNvSpPr>
          <p:nvPr>
            <p:ph type="title"/>
          </p:nvPr>
        </p:nvSpPr>
        <p:spPr>
          <a:xfrm>
            <a:off x="202550" y="629529"/>
            <a:ext cx="8629800" cy="572700"/>
          </a:xfrm>
          <a:prstGeom prst="rect">
            <a:avLst/>
          </a:prstGeom>
          <a:noFill/>
          <a:ln>
            <a:solidFill>
              <a:schemeClr val="accent1"/>
            </a:solidFill>
          </a:ln>
        </p:spPr>
        <p:txBody>
          <a:bodyPr spcFirstLastPara="1" wrap="square" lIns="91425" tIns="91425" rIns="91425" bIns="91425" anchor="t" anchorCtr="0">
            <a:noAutofit/>
          </a:bodyPr>
          <a:lstStyle/>
          <a:p>
            <a:r>
              <a:rPr lang="en" sz="1800" dirty="0">
                <a:solidFill>
                  <a:srgbClr val="1974D2"/>
                </a:solidFill>
              </a:rPr>
              <a:t>Data Preprocessing </a:t>
            </a:r>
            <a:endParaRPr sz="1800" dirty="0">
              <a:solidFill>
                <a:srgbClr val="1974D2"/>
              </a:solidFill>
            </a:endParaRPr>
          </a:p>
        </p:txBody>
      </p:sp>
      <p:sp>
        <p:nvSpPr>
          <p:cNvPr id="7" name="Google Shape;156;g10ae355dec7_0_0">
            <a:extLst>
              <a:ext uri="{FF2B5EF4-FFF2-40B4-BE49-F238E27FC236}">
                <a16:creationId xmlns:a16="http://schemas.microsoft.com/office/drawing/2014/main" id="{D7ED3341-39BD-28B3-B916-33A790BCFC8C}"/>
              </a:ext>
            </a:extLst>
          </p:cNvPr>
          <p:cNvSpPr txBox="1">
            <a:spLocks noGrp="1"/>
          </p:cNvSpPr>
          <p:nvPr>
            <p:ph type="body" idx="1"/>
          </p:nvPr>
        </p:nvSpPr>
        <p:spPr>
          <a:xfrm>
            <a:off x="3498098" y="2921149"/>
            <a:ext cx="5334252" cy="2006661"/>
          </a:xfrm>
          <a:prstGeom prst="rect">
            <a:avLst/>
          </a:prstGeom>
          <a:noFill/>
          <a:ln>
            <a:solidFill>
              <a:schemeClr val="accent1"/>
            </a:solidFill>
          </a:ln>
        </p:spPr>
        <p:txBody>
          <a:bodyPr spcFirstLastPara="1" wrap="square" lIns="91425" tIns="91425" rIns="91425" bIns="91425" anchor="t" anchorCtr="0">
            <a:noAutofit/>
          </a:bodyPr>
          <a:lstStyle/>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Neither the training data nor the test data has duplicated data</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In the training data, columns V1 and V2 have 18 missing values each</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In the test data, column V1 has 5 missing values whereas column V2 has 6 missing values</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The X </a:t>
            </a:r>
            <a:r>
              <a:rPr lang="en-US" sz="900" dirty="0" err="1">
                <a:solidFill>
                  <a:srgbClr val="2D3B45"/>
                </a:solidFill>
                <a:highlight>
                  <a:srgbClr val="FFFFFF"/>
                </a:highlight>
              </a:rPr>
              <a:t>dataframe</a:t>
            </a:r>
            <a:r>
              <a:rPr lang="en-US" sz="900" dirty="0">
                <a:solidFill>
                  <a:srgbClr val="2D3B45"/>
                </a:solidFill>
                <a:highlight>
                  <a:srgbClr val="FFFFFF"/>
                </a:highlight>
              </a:rPr>
              <a:t> of the training dataset has 15,000 rows and that of the validation dataset has 5,000</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Both have 40 columns since the target variable has been excluded</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The X </a:t>
            </a:r>
            <a:r>
              <a:rPr lang="en-US" sz="900" dirty="0" err="1">
                <a:solidFill>
                  <a:srgbClr val="2D3B45"/>
                </a:solidFill>
                <a:highlight>
                  <a:srgbClr val="FFFFFF"/>
                </a:highlight>
              </a:rPr>
              <a:t>dataframe</a:t>
            </a:r>
            <a:r>
              <a:rPr lang="en-US" sz="900" dirty="0">
                <a:solidFill>
                  <a:srgbClr val="2D3B45"/>
                </a:solidFill>
                <a:highlight>
                  <a:srgbClr val="FFFFFF"/>
                </a:highlight>
              </a:rPr>
              <a:t> of the test dataset has 5,000 rows and 40 columns since the target variable has been excluded</a:t>
            </a:r>
          </a:p>
          <a:p>
            <a:pPr marL="457200" lvl="0" indent="-317500" algn="l" rtl="0">
              <a:lnSpc>
                <a:spcPct val="115000"/>
              </a:lnSpc>
              <a:spcAft>
                <a:spcPts val="0"/>
              </a:spcAft>
              <a:buClr>
                <a:srgbClr val="2D3B45"/>
              </a:buClr>
              <a:buSzPts val="1400"/>
              <a:buChar char="●"/>
            </a:pPr>
            <a:r>
              <a:rPr lang="en-US" sz="900" dirty="0">
                <a:solidFill>
                  <a:srgbClr val="2D3B45"/>
                </a:solidFill>
                <a:highlight>
                  <a:srgbClr val="FFFFFF"/>
                </a:highlight>
              </a:rPr>
              <a:t>After simple imputation using the column median strategy, the missing values have been eradicated from the training, validation, and test datasets</a:t>
            </a:r>
          </a:p>
        </p:txBody>
      </p:sp>
      <p:pic>
        <p:nvPicPr>
          <p:cNvPr id="4" name="Picture 3">
            <a:extLst>
              <a:ext uri="{FF2B5EF4-FFF2-40B4-BE49-F238E27FC236}">
                <a16:creationId xmlns:a16="http://schemas.microsoft.com/office/drawing/2014/main" id="{0A013069-9458-10B3-D339-020E1AE0BD3C}"/>
              </a:ext>
            </a:extLst>
          </p:cNvPr>
          <p:cNvPicPr>
            <a:picLocks noChangeAspect="1"/>
          </p:cNvPicPr>
          <p:nvPr/>
        </p:nvPicPr>
        <p:blipFill>
          <a:blip r:embed="rId3"/>
          <a:stretch>
            <a:fillRect/>
          </a:stretch>
        </p:blipFill>
        <p:spPr>
          <a:xfrm>
            <a:off x="200625" y="1576882"/>
            <a:ext cx="596990" cy="3356623"/>
          </a:xfrm>
          <a:prstGeom prst="rect">
            <a:avLst/>
          </a:prstGeom>
          <a:ln>
            <a:solidFill>
              <a:schemeClr val="accent1"/>
            </a:solidFill>
          </a:ln>
        </p:spPr>
      </p:pic>
      <p:pic>
        <p:nvPicPr>
          <p:cNvPr id="5" name="Picture 4">
            <a:extLst>
              <a:ext uri="{FF2B5EF4-FFF2-40B4-BE49-F238E27FC236}">
                <a16:creationId xmlns:a16="http://schemas.microsoft.com/office/drawing/2014/main" id="{C5E6CF82-B7EB-09E3-9B71-6213AEB54BCC}"/>
              </a:ext>
            </a:extLst>
          </p:cNvPr>
          <p:cNvPicPr>
            <a:picLocks noChangeAspect="1"/>
          </p:cNvPicPr>
          <p:nvPr/>
        </p:nvPicPr>
        <p:blipFill>
          <a:blip r:embed="rId4"/>
          <a:stretch>
            <a:fillRect/>
          </a:stretch>
        </p:blipFill>
        <p:spPr>
          <a:xfrm>
            <a:off x="803881" y="1576882"/>
            <a:ext cx="705579" cy="3356623"/>
          </a:xfrm>
          <a:prstGeom prst="rect">
            <a:avLst/>
          </a:prstGeom>
          <a:ln>
            <a:solidFill>
              <a:schemeClr val="accent1"/>
            </a:solidFill>
          </a:ln>
        </p:spPr>
      </p:pic>
      <p:pic>
        <p:nvPicPr>
          <p:cNvPr id="9" name="Picture 8">
            <a:extLst>
              <a:ext uri="{FF2B5EF4-FFF2-40B4-BE49-F238E27FC236}">
                <a16:creationId xmlns:a16="http://schemas.microsoft.com/office/drawing/2014/main" id="{6E5C01ED-BE52-0FEF-ABE1-355067D97E2C}"/>
              </a:ext>
            </a:extLst>
          </p:cNvPr>
          <p:cNvPicPr>
            <a:picLocks noChangeAspect="1"/>
          </p:cNvPicPr>
          <p:nvPr/>
        </p:nvPicPr>
        <p:blipFill>
          <a:blip r:embed="rId5"/>
          <a:stretch>
            <a:fillRect/>
          </a:stretch>
        </p:blipFill>
        <p:spPr>
          <a:xfrm>
            <a:off x="1754398" y="1574980"/>
            <a:ext cx="574565" cy="3352831"/>
          </a:xfrm>
          <a:prstGeom prst="rect">
            <a:avLst/>
          </a:prstGeom>
          <a:ln>
            <a:solidFill>
              <a:schemeClr val="accent1"/>
            </a:solidFill>
          </a:ln>
        </p:spPr>
      </p:pic>
      <p:pic>
        <p:nvPicPr>
          <p:cNvPr id="10" name="Picture 9">
            <a:extLst>
              <a:ext uri="{FF2B5EF4-FFF2-40B4-BE49-F238E27FC236}">
                <a16:creationId xmlns:a16="http://schemas.microsoft.com/office/drawing/2014/main" id="{A6EE97A2-5E18-E67C-D28D-3A18CAE8A8B1}"/>
              </a:ext>
            </a:extLst>
          </p:cNvPr>
          <p:cNvPicPr>
            <a:picLocks noChangeAspect="1"/>
          </p:cNvPicPr>
          <p:nvPr/>
        </p:nvPicPr>
        <p:blipFill>
          <a:blip r:embed="rId6"/>
          <a:stretch>
            <a:fillRect/>
          </a:stretch>
        </p:blipFill>
        <p:spPr>
          <a:xfrm>
            <a:off x="2333050" y="1574980"/>
            <a:ext cx="583155" cy="3352831"/>
          </a:xfrm>
          <a:prstGeom prst="rect">
            <a:avLst/>
          </a:prstGeom>
          <a:ln>
            <a:solidFill>
              <a:schemeClr val="accent1"/>
            </a:solidFill>
          </a:ln>
        </p:spPr>
      </p:pic>
      <p:pic>
        <p:nvPicPr>
          <p:cNvPr id="11" name="Picture 10">
            <a:extLst>
              <a:ext uri="{FF2B5EF4-FFF2-40B4-BE49-F238E27FC236}">
                <a16:creationId xmlns:a16="http://schemas.microsoft.com/office/drawing/2014/main" id="{D522AEC5-3BEF-FFEB-69A9-F271E2B6A8CD}"/>
              </a:ext>
            </a:extLst>
          </p:cNvPr>
          <p:cNvPicPr>
            <a:picLocks noChangeAspect="1"/>
          </p:cNvPicPr>
          <p:nvPr/>
        </p:nvPicPr>
        <p:blipFill>
          <a:blip r:embed="rId7"/>
          <a:stretch>
            <a:fillRect/>
          </a:stretch>
        </p:blipFill>
        <p:spPr>
          <a:xfrm>
            <a:off x="2923532" y="1574979"/>
            <a:ext cx="574565" cy="3352831"/>
          </a:xfrm>
          <a:prstGeom prst="rect">
            <a:avLst/>
          </a:prstGeom>
          <a:ln>
            <a:solidFill>
              <a:schemeClr val="accent1"/>
            </a:solidFill>
          </a:ln>
        </p:spPr>
      </p:pic>
      <p:pic>
        <p:nvPicPr>
          <p:cNvPr id="12" name="Picture 11">
            <a:extLst>
              <a:ext uri="{FF2B5EF4-FFF2-40B4-BE49-F238E27FC236}">
                <a16:creationId xmlns:a16="http://schemas.microsoft.com/office/drawing/2014/main" id="{E1074992-1992-D190-CC58-90B62B264422}"/>
              </a:ext>
            </a:extLst>
          </p:cNvPr>
          <p:cNvPicPr>
            <a:picLocks noChangeAspect="1"/>
          </p:cNvPicPr>
          <p:nvPr/>
        </p:nvPicPr>
        <p:blipFill>
          <a:blip r:embed="rId8"/>
          <a:stretch>
            <a:fillRect/>
          </a:stretch>
        </p:blipFill>
        <p:spPr>
          <a:xfrm>
            <a:off x="3507781" y="2476651"/>
            <a:ext cx="3336305" cy="444500"/>
          </a:xfrm>
          <a:prstGeom prst="rect">
            <a:avLst/>
          </a:prstGeom>
          <a:ln>
            <a:solidFill>
              <a:schemeClr val="accent1"/>
            </a:solidFill>
          </a:ln>
        </p:spPr>
      </p:pic>
      <p:pic>
        <p:nvPicPr>
          <p:cNvPr id="13" name="Picture 12">
            <a:extLst>
              <a:ext uri="{FF2B5EF4-FFF2-40B4-BE49-F238E27FC236}">
                <a16:creationId xmlns:a16="http://schemas.microsoft.com/office/drawing/2014/main" id="{627DD3F0-6A9A-946D-A38B-8452F36A2831}"/>
              </a:ext>
            </a:extLst>
          </p:cNvPr>
          <p:cNvPicPr>
            <a:picLocks noChangeAspect="1"/>
          </p:cNvPicPr>
          <p:nvPr/>
        </p:nvPicPr>
        <p:blipFill>
          <a:blip r:embed="rId9"/>
          <a:stretch>
            <a:fillRect/>
          </a:stretch>
        </p:blipFill>
        <p:spPr>
          <a:xfrm>
            <a:off x="6844088" y="2476650"/>
            <a:ext cx="1988261" cy="444499"/>
          </a:xfrm>
          <a:prstGeom prst="rect">
            <a:avLst/>
          </a:prstGeom>
          <a:ln>
            <a:solidFill>
              <a:schemeClr val="accent1"/>
            </a:solidFill>
          </a:ln>
        </p:spPr>
      </p:pic>
      <p:pic>
        <p:nvPicPr>
          <p:cNvPr id="14" name="Picture 13">
            <a:extLst>
              <a:ext uri="{FF2B5EF4-FFF2-40B4-BE49-F238E27FC236}">
                <a16:creationId xmlns:a16="http://schemas.microsoft.com/office/drawing/2014/main" id="{CFD99909-8E26-90CA-38DB-EDC9140C1D94}"/>
              </a:ext>
            </a:extLst>
          </p:cNvPr>
          <p:cNvPicPr>
            <a:picLocks noChangeAspect="1"/>
          </p:cNvPicPr>
          <p:nvPr/>
        </p:nvPicPr>
        <p:blipFill>
          <a:blip r:embed="rId10"/>
          <a:stretch>
            <a:fillRect/>
          </a:stretch>
        </p:blipFill>
        <p:spPr>
          <a:xfrm>
            <a:off x="3498096" y="1200750"/>
            <a:ext cx="5334252" cy="1276636"/>
          </a:xfrm>
          <a:prstGeom prst="rect">
            <a:avLst/>
          </a:prstGeom>
          <a:ln>
            <a:solidFill>
              <a:schemeClr val="accent1"/>
            </a:solidFill>
          </a:ln>
        </p:spPr>
      </p:pic>
      <p:sp>
        <p:nvSpPr>
          <p:cNvPr id="15" name="TextBox 14">
            <a:extLst>
              <a:ext uri="{FF2B5EF4-FFF2-40B4-BE49-F238E27FC236}">
                <a16:creationId xmlns:a16="http://schemas.microsoft.com/office/drawing/2014/main" id="{27CE08C7-3ADF-EE91-3486-032271EF697F}"/>
              </a:ext>
            </a:extLst>
          </p:cNvPr>
          <p:cNvSpPr txBox="1"/>
          <p:nvPr/>
        </p:nvSpPr>
        <p:spPr>
          <a:xfrm>
            <a:off x="202551" y="1196533"/>
            <a:ext cx="1306909" cy="378446"/>
          </a:xfrm>
          <a:prstGeom prst="rect">
            <a:avLst/>
          </a:prstGeom>
          <a:noFill/>
          <a:ln>
            <a:solidFill>
              <a:schemeClr val="accent1"/>
            </a:solidFill>
          </a:ln>
        </p:spPr>
        <p:txBody>
          <a:bodyPr wrap="square" rtlCol="0">
            <a:noAutofit/>
          </a:bodyPr>
          <a:lstStyle/>
          <a:p>
            <a:r>
              <a:rPr lang="en-US" sz="1100" dirty="0">
                <a:solidFill>
                  <a:schemeClr val="accent2"/>
                </a:solidFill>
              </a:rPr>
              <a:t>Before Data Split and Imputation</a:t>
            </a:r>
          </a:p>
        </p:txBody>
      </p:sp>
      <p:sp>
        <p:nvSpPr>
          <p:cNvPr id="16" name="TextBox 15">
            <a:extLst>
              <a:ext uri="{FF2B5EF4-FFF2-40B4-BE49-F238E27FC236}">
                <a16:creationId xmlns:a16="http://schemas.microsoft.com/office/drawing/2014/main" id="{881D4C1E-95E3-A962-DDB9-2964E2B6453D}"/>
              </a:ext>
            </a:extLst>
          </p:cNvPr>
          <p:cNvSpPr txBox="1"/>
          <p:nvPr/>
        </p:nvSpPr>
        <p:spPr>
          <a:xfrm>
            <a:off x="1754398" y="1196533"/>
            <a:ext cx="1743696" cy="378446"/>
          </a:xfrm>
          <a:prstGeom prst="rect">
            <a:avLst/>
          </a:prstGeom>
          <a:noFill/>
          <a:ln>
            <a:solidFill>
              <a:schemeClr val="accent1"/>
            </a:solidFill>
          </a:ln>
        </p:spPr>
        <p:txBody>
          <a:bodyPr wrap="square" rtlCol="0">
            <a:noAutofit/>
          </a:bodyPr>
          <a:lstStyle/>
          <a:p>
            <a:r>
              <a:rPr lang="en-US" sz="1100" dirty="0">
                <a:solidFill>
                  <a:schemeClr val="accent2"/>
                </a:solidFill>
              </a:rPr>
              <a:t>After Data Split and Imputation</a:t>
            </a:r>
          </a:p>
        </p:txBody>
      </p:sp>
    </p:spTree>
    <p:extLst>
      <p:ext uri="{BB962C8B-B14F-4D97-AF65-F5344CB8AC3E}">
        <p14:creationId xmlns:p14="http://schemas.microsoft.com/office/powerpoint/2010/main" val="1787360839"/>
      </p:ext>
    </p:extLst>
  </p:cSld>
  <p:clrMapOvr>
    <a:masterClrMapping/>
  </p:clrMapOvr>
</p:sld>
</file>

<file path=ppt/theme/theme1.xml><?xml version="1.0" encoding="utf-8"?>
<a:theme xmlns:a="http://schemas.openxmlformats.org/drawingml/2006/main" name="Just Logo">
  <a:themeElements>
    <a:clrScheme name="Simple Light">
      <a:dk1>
        <a:srgbClr val="222222"/>
      </a:dk1>
      <a:lt1>
        <a:srgbClr val="FFFFFF"/>
      </a:lt1>
      <a:dk2>
        <a:srgbClr val="222222"/>
      </a:dk2>
      <a:lt2>
        <a:srgbClr val="0E39A9"/>
      </a:lt2>
      <a:accent1>
        <a:srgbClr val="FFAB40"/>
      </a:accent1>
      <a:accent2>
        <a:srgbClr val="6F4294"/>
      </a:accent2>
      <a:accent3>
        <a:srgbClr val="FFA000"/>
      </a:accent3>
      <a:accent4>
        <a:srgbClr val="FFAB40"/>
      </a:accent4>
      <a:accent5>
        <a:srgbClr val="FFDF00"/>
      </a:accent5>
      <a:accent6>
        <a:srgbClr val="1974D5"/>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Just Lo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371</TotalTime>
  <Words>2060</Words>
  <Application>Microsoft Macintosh PowerPoint</Application>
  <PresentationFormat>On-screen Show (16:9)</PresentationFormat>
  <Paragraphs>143</Paragraphs>
  <Slides>25</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Nunito ExtraBold</vt:lpstr>
      <vt:lpstr>Nunito</vt:lpstr>
      <vt:lpstr>Calibri</vt:lpstr>
      <vt:lpstr>Wingdings</vt:lpstr>
      <vt:lpstr>Arial</vt:lpstr>
      <vt:lpstr>Nunito SemiBold</vt:lpstr>
      <vt:lpstr>Roboto</vt:lpstr>
      <vt:lpstr>Just Logo</vt:lpstr>
      <vt:lpstr>Just Logo</vt:lpstr>
      <vt:lpstr>ReneWind Failure Detection</vt:lpstr>
      <vt:lpstr>Contents / Agenda</vt:lpstr>
      <vt:lpstr>Executive Summary </vt:lpstr>
      <vt:lpstr>Business Problem Overview</vt:lpstr>
      <vt:lpstr>Solution Approach</vt:lpstr>
      <vt:lpstr>EDA Results: Univariate Analysis</vt:lpstr>
      <vt:lpstr>EDA Results: Bivariate Analysis: Correlation Check</vt:lpstr>
      <vt:lpstr>EDA Results: Bivariate Analysis: Distribution with respect to Target</vt:lpstr>
      <vt:lpstr>Data Preprocessing </vt:lpstr>
      <vt:lpstr>Model Performance Summary: AdaBoost Tuning using oversampled data </vt:lpstr>
      <vt:lpstr>Model Performance Summary: Random Forest Tuning using undersampled data </vt:lpstr>
      <vt:lpstr>Model Performance Summary: Gradient Boosting Tuning using oversampled data </vt:lpstr>
      <vt:lpstr>Model Performance Summary: XGBoost Tuning using oversampled data </vt:lpstr>
      <vt:lpstr>Model Performance Summary: Model performance comparison and choosing the final model  </vt:lpstr>
      <vt:lpstr>Model Performance Summary: Performance and Feature Importance of Best Model (Tuned Random Forest Classifier trained on undersampled data)  </vt:lpstr>
      <vt:lpstr>Productionize and test the final model using pipelines</vt:lpstr>
      <vt:lpstr>APPENDIX</vt:lpstr>
      <vt:lpstr>Data Background Check (1/3)</vt:lpstr>
      <vt:lpstr>Data Background Check (2/3)</vt:lpstr>
      <vt:lpstr>Data Background Check (3/3)</vt:lpstr>
      <vt:lpstr>Model Performance Summary (original data)</vt:lpstr>
      <vt:lpstr>Model Performance Summary (oversampled data)</vt:lpstr>
      <vt:lpstr>Model Performance Summary (undersampled data)</vt:lpstr>
      <vt:lpstr>Model Assumption (Model evaluation criterion)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ReneWind Failure Detection</dc:title>
  <cp:lastModifiedBy>Ariel Sama</cp:lastModifiedBy>
  <cp:revision>32</cp:revision>
  <dcterms:modified xsi:type="dcterms:W3CDTF">2024-02-05T14:39:36Z</dcterms:modified>
</cp:coreProperties>
</file>